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67" r:id="rId4"/>
    <p:sldId id="281" r:id="rId5"/>
    <p:sldId id="282" r:id="rId6"/>
    <p:sldId id="283" r:id="rId7"/>
    <p:sldId id="284" r:id="rId8"/>
    <p:sldId id="285" r:id="rId9"/>
    <p:sldId id="287" r:id="rId10"/>
    <p:sldId id="288" r:id="rId11"/>
    <p:sldId id="305" r:id="rId12"/>
    <p:sldId id="303" r:id="rId13"/>
    <p:sldId id="291" r:id="rId14"/>
    <p:sldId id="301" r:id="rId15"/>
    <p:sldId id="296" r:id="rId16"/>
    <p:sldId id="299" r:id="rId17"/>
    <p:sldId id="280" r:id="rId18"/>
  </p:sldIdLst>
  <p:sldSz cx="12192000" cy="6858000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1C74D5-5B9F-4FCD-8575-96BCA0C0E2D6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742D24-28AB-47AC-AF23-3BB536E2F794}">
      <dgm:prSet phldrT="[Text]"/>
      <dgm:spPr/>
      <dgm:t>
        <a:bodyPr/>
        <a:lstStyle/>
        <a:p>
          <a:r>
            <a:rPr lang="sr-Latn-RS" dirty="0"/>
            <a:t>Tema</a:t>
          </a:r>
          <a:endParaRPr lang="en-US" dirty="0"/>
        </a:p>
      </dgm:t>
    </dgm:pt>
    <dgm:pt modelId="{F4305736-EE84-4FD8-B9F7-8FF860C798F4}" type="parTrans" cxnId="{39402871-53BC-4382-926D-5C63B1D44D64}">
      <dgm:prSet/>
      <dgm:spPr/>
      <dgm:t>
        <a:bodyPr/>
        <a:lstStyle/>
        <a:p>
          <a:endParaRPr lang="en-US"/>
        </a:p>
      </dgm:t>
    </dgm:pt>
    <dgm:pt modelId="{EA847583-D3B9-4F78-AF5F-20E071EF9D78}" type="sibTrans" cxnId="{39402871-53BC-4382-926D-5C63B1D44D64}">
      <dgm:prSet/>
      <dgm:spPr/>
      <dgm:t>
        <a:bodyPr/>
        <a:lstStyle/>
        <a:p>
          <a:endParaRPr lang="en-US"/>
        </a:p>
      </dgm:t>
    </dgm:pt>
    <dgm:pt modelId="{2E4BE5CF-7DC2-4393-89E9-E9BE33E456BA}">
      <dgm:prSet phldrT="[Text]"/>
      <dgm:spPr/>
      <dgm:t>
        <a:bodyPr/>
        <a:lstStyle/>
        <a:p>
          <a:r>
            <a:rPr lang="sr-Latn-RS" dirty="0"/>
            <a:t>Metodika likovnog vaspitanja</a:t>
          </a:r>
          <a:endParaRPr lang="en-US" dirty="0"/>
        </a:p>
      </dgm:t>
    </dgm:pt>
    <dgm:pt modelId="{43CC0939-41A5-4A01-93E0-A27BD2E768F4}" type="parTrans" cxnId="{6080A36B-16F0-483A-AF2F-7EA159CE6FF1}">
      <dgm:prSet/>
      <dgm:spPr/>
      <dgm:t>
        <a:bodyPr/>
        <a:lstStyle/>
        <a:p>
          <a:endParaRPr lang="en-US"/>
        </a:p>
      </dgm:t>
    </dgm:pt>
    <dgm:pt modelId="{D7C1920E-6DB8-4A67-829C-EA046309A0C7}" type="sibTrans" cxnId="{6080A36B-16F0-483A-AF2F-7EA159CE6FF1}">
      <dgm:prSet/>
      <dgm:spPr/>
      <dgm:t>
        <a:bodyPr/>
        <a:lstStyle/>
        <a:p>
          <a:endParaRPr lang="en-US"/>
        </a:p>
      </dgm:t>
    </dgm:pt>
    <dgm:pt modelId="{99FAC06E-1677-41D8-82BA-9BE747FB9E5D}">
      <dgm:prSet phldrT="[Text]"/>
      <dgm:spPr/>
      <dgm:t>
        <a:bodyPr/>
        <a:lstStyle/>
        <a:p>
          <a:r>
            <a:rPr lang="sr-Latn-RS" dirty="0"/>
            <a:t>Metodika razvoja govora</a:t>
          </a:r>
          <a:endParaRPr lang="en-US" dirty="0"/>
        </a:p>
      </dgm:t>
    </dgm:pt>
    <dgm:pt modelId="{07009786-401C-421C-AC42-04B794D95BA3}" type="parTrans" cxnId="{964EEF85-6B82-41A9-A437-7B86C0345EC7}">
      <dgm:prSet/>
      <dgm:spPr/>
      <dgm:t>
        <a:bodyPr/>
        <a:lstStyle/>
        <a:p>
          <a:endParaRPr lang="en-US"/>
        </a:p>
      </dgm:t>
    </dgm:pt>
    <dgm:pt modelId="{8A5138CF-BC56-4970-818C-46F2CE4056A1}" type="sibTrans" cxnId="{964EEF85-6B82-41A9-A437-7B86C0345EC7}">
      <dgm:prSet/>
      <dgm:spPr/>
      <dgm:t>
        <a:bodyPr/>
        <a:lstStyle/>
        <a:p>
          <a:endParaRPr lang="en-US"/>
        </a:p>
      </dgm:t>
    </dgm:pt>
    <dgm:pt modelId="{4ECDBBB3-396D-4A1A-B498-A8D4835AA168}">
      <dgm:prSet phldrT="[Text]"/>
      <dgm:spPr/>
      <dgm:t>
        <a:bodyPr/>
        <a:lstStyle/>
        <a:p>
          <a:r>
            <a:rPr lang="sr-Latn-RS" dirty="0"/>
            <a:t>Metodika razvoja matematičkih pojmova</a:t>
          </a:r>
          <a:endParaRPr lang="en-US" dirty="0"/>
        </a:p>
      </dgm:t>
    </dgm:pt>
    <dgm:pt modelId="{E17042FE-7B40-4686-BCA0-653986F59A2D}" type="parTrans" cxnId="{C435D4E6-E3FE-4CA3-9382-A4AE856A398D}">
      <dgm:prSet/>
      <dgm:spPr/>
      <dgm:t>
        <a:bodyPr/>
        <a:lstStyle/>
        <a:p>
          <a:endParaRPr lang="en-US"/>
        </a:p>
      </dgm:t>
    </dgm:pt>
    <dgm:pt modelId="{B147455A-0FE4-48B3-A2E5-8FFCE4BDF0E3}" type="sibTrans" cxnId="{C435D4E6-E3FE-4CA3-9382-A4AE856A398D}">
      <dgm:prSet/>
      <dgm:spPr/>
      <dgm:t>
        <a:bodyPr/>
        <a:lstStyle/>
        <a:p>
          <a:endParaRPr lang="en-US"/>
        </a:p>
      </dgm:t>
    </dgm:pt>
    <dgm:pt modelId="{91A6385C-0CB2-4D55-BF06-D71FAD27E3E5}">
      <dgm:prSet phldrT="[Text]"/>
      <dgm:spPr/>
      <dgm:t>
        <a:bodyPr/>
        <a:lstStyle/>
        <a:p>
          <a:r>
            <a:rPr lang="sr-Latn-RS" dirty="0"/>
            <a:t>Metodika fizičkog vaspitanja</a:t>
          </a:r>
          <a:endParaRPr lang="en-US" dirty="0"/>
        </a:p>
      </dgm:t>
    </dgm:pt>
    <dgm:pt modelId="{F75B07A7-E353-4608-939A-2562E94FC48A}" type="parTrans" cxnId="{F0E445F8-5DD7-4A6C-8420-628759C09C1C}">
      <dgm:prSet/>
      <dgm:spPr/>
      <dgm:t>
        <a:bodyPr/>
        <a:lstStyle/>
        <a:p>
          <a:endParaRPr lang="en-US"/>
        </a:p>
      </dgm:t>
    </dgm:pt>
    <dgm:pt modelId="{8B2F82B4-5473-48CB-B443-AEB2EA46DDF2}" type="sibTrans" cxnId="{F0E445F8-5DD7-4A6C-8420-628759C09C1C}">
      <dgm:prSet/>
      <dgm:spPr/>
      <dgm:t>
        <a:bodyPr/>
        <a:lstStyle/>
        <a:p>
          <a:endParaRPr lang="en-US"/>
        </a:p>
      </dgm:t>
    </dgm:pt>
    <dgm:pt modelId="{8B7CA9C0-50B3-450D-9E1C-072DE308DD42}">
      <dgm:prSet phldrT="[Text]"/>
      <dgm:spPr/>
      <dgm:t>
        <a:bodyPr/>
        <a:lstStyle/>
        <a:p>
          <a:r>
            <a:rPr lang="sr-Latn-RS" dirty="0"/>
            <a:t>Metodika upoznavanja okoline</a:t>
          </a:r>
          <a:endParaRPr lang="en-US" dirty="0"/>
        </a:p>
      </dgm:t>
    </dgm:pt>
    <dgm:pt modelId="{B1E3EECB-9833-493D-BA6A-7081E5471110}" type="parTrans" cxnId="{027B8C8D-8990-4DC2-BBF0-006B5B762E25}">
      <dgm:prSet/>
      <dgm:spPr/>
      <dgm:t>
        <a:bodyPr/>
        <a:lstStyle/>
        <a:p>
          <a:endParaRPr lang="en-US"/>
        </a:p>
      </dgm:t>
    </dgm:pt>
    <dgm:pt modelId="{9CC92177-F243-46D7-A7FB-07C16E36A13B}" type="sibTrans" cxnId="{027B8C8D-8990-4DC2-BBF0-006B5B762E25}">
      <dgm:prSet/>
      <dgm:spPr/>
      <dgm:t>
        <a:bodyPr/>
        <a:lstStyle/>
        <a:p>
          <a:endParaRPr lang="en-US"/>
        </a:p>
      </dgm:t>
    </dgm:pt>
    <dgm:pt modelId="{F6254483-C413-45B1-94E9-93B0F775F447}">
      <dgm:prSet phldrT="[Text]"/>
      <dgm:spPr/>
      <dgm:t>
        <a:bodyPr/>
        <a:lstStyle/>
        <a:p>
          <a:r>
            <a:rPr lang="sr-Latn-RS"/>
            <a:t>Metodika muzičkog </a:t>
          </a:r>
          <a:r>
            <a:rPr lang="sr-Latn-RS" dirty="0"/>
            <a:t>vaspitanja</a:t>
          </a:r>
          <a:endParaRPr lang="en-US" dirty="0"/>
        </a:p>
      </dgm:t>
    </dgm:pt>
    <dgm:pt modelId="{BEE5B993-C6AA-48AA-987B-64C1E44600A8}" type="parTrans" cxnId="{C5E62A5B-A870-4D75-A423-F872D9586269}">
      <dgm:prSet/>
      <dgm:spPr/>
      <dgm:t>
        <a:bodyPr/>
        <a:lstStyle/>
        <a:p>
          <a:endParaRPr lang="en-US"/>
        </a:p>
      </dgm:t>
    </dgm:pt>
    <dgm:pt modelId="{C99273CA-3796-475C-AAEA-4F4B9D3D9F72}" type="sibTrans" cxnId="{C5E62A5B-A870-4D75-A423-F872D9586269}">
      <dgm:prSet/>
      <dgm:spPr/>
      <dgm:t>
        <a:bodyPr/>
        <a:lstStyle/>
        <a:p>
          <a:endParaRPr lang="en-US"/>
        </a:p>
      </dgm:t>
    </dgm:pt>
    <dgm:pt modelId="{9E19F8BC-CA31-47F6-BA89-50A8A0A14E63}" type="pres">
      <dgm:prSet presAssocID="{D71C74D5-5B9F-4FCD-8575-96BCA0C0E2D6}" presName="composite" presStyleCnt="0">
        <dgm:presLayoutVars>
          <dgm:chMax val="1"/>
          <dgm:dir/>
          <dgm:resizeHandles val="exact"/>
        </dgm:presLayoutVars>
      </dgm:prSet>
      <dgm:spPr/>
    </dgm:pt>
    <dgm:pt modelId="{A0829203-685B-4121-80C1-BD618A3B05A7}" type="pres">
      <dgm:prSet presAssocID="{D71C74D5-5B9F-4FCD-8575-96BCA0C0E2D6}" presName="radial" presStyleCnt="0">
        <dgm:presLayoutVars>
          <dgm:animLvl val="ctr"/>
        </dgm:presLayoutVars>
      </dgm:prSet>
      <dgm:spPr/>
    </dgm:pt>
    <dgm:pt modelId="{278BEF06-3154-4F66-9893-D9994DD578C7}" type="pres">
      <dgm:prSet presAssocID="{B1742D24-28AB-47AC-AF23-3BB536E2F794}" presName="centerShape" presStyleLbl="vennNode1" presStyleIdx="0" presStyleCnt="7"/>
      <dgm:spPr/>
    </dgm:pt>
    <dgm:pt modelId="{66A8CA36-F1F1-498E-A555-388AEDCED363}" type="pres">
      <dgm:prSet presAssocID="{2E4BE5CF-7DC2-4393-89E9-E9BE33E456BA}" presName="node" presStyleLbl="vennNode1" presStyleIdx="1" presStyleCnt="7">
        <dgm:presLayoutVars>
          <dgm:bulletEnabled val="1"/>
        </dgm:presLayoutVars>
      </dgm:prSet>
      <dgm:spPr/>
    </dgm:pt>
    <dgm:pt modelId="{B2E3ABC7-B4A2-433F-A0D2-32D6C2F2FD5F}" type="pres">
      <dgm:prSet presAssocID="{99FAC06E-1677-41D8-82BA-9BE747FB9E5D}" presName="node" presStyleLbl="vennNode1" presStyleIdx="2" presStyleCnt="7">
        <dgm:presLayoutVars>
          <dgm:bulletEnabled val="1"/>
        </dgm:presLayoutVars>
      </dgm:prSet>
      <dgm:spPr/>
    </dgm:pt>
    <dgm:pt modelId="{C971AD8C-D923-4350-8334-04DDDC96E395}" type="pres">
      <dgm:prSet presAssocID="{8B7CA9C0-50B3-450D-9E1C-072DE308DD42}" presName="node" presStyleLbl="vennNode1" presStyleIdx="3" presStyleCnt="7">
        <dgm:presLayoutVars>
          <dgm:bulletEnabled val="1"/>
        </dgm:presLayoutVars>
      </dgm:prSet>
      <dgm:spPr/>
    </dgm:pt>
    <dgm:pt modelId="{23AEEEE9-9F67-4A77-B11D-BA1C914F7470}" type="pres">
      <dgm:prSet presAssocID="{4ECDBBB3-396D-4A1A-B498-A8D4835AA168}" presName="node" presStyleLbl="vennNode1" presStyleIdx="4" presStyleCnt="7">
        <dgm:presLayoutVars>
          <dgm:bulletEnabled val="1"/>
        </dgm:presLayoutVars>
      </dgm:prSet>
      <dgm:spPr/>
    </dgm:pt>
    <dgm:pt modelId="{491633DC-17C1-4026-A0E4-AE9849D2F39B}" type="pres">
      <dgm:prSet presAssocID="{F6254483-C413-45B1-94E9-93B0F775F447}" presName="node" presStyleLbl="vennNode1" presStyleIdx="5" presStyleCnt="7">
        <dgm:presLayoutVars>
          <dgm:bulletEnabled val="1"/>
        </dgm:presLayoutVars>
      </dgm:prSet>
      <dgm:spPr/>
    </dgm:pt>
    <dgm:pt modelId="{7ED3EFE8-5E16-4D6D-A293-3FF47B2A14DD}" type="pres">
      <dgm:prSet presAssocID="{91A6385C-0CB2-4D55-BF06-D71FAD27E3E5}" presName="node" presStyleLbl="vennNode1" presStyleIdx="6" presStyleCnt="7">
        <dgm:presLayoutVars>
          <dgm:bulletEnabled val="1"/>
        </dgm:presLayoutVars>
      </dgm:prSet>
      <dgm:spPr/>
    </dgm:pt>
  </dgm:ptLst>
  <dgm:cxnLst>
    <dgm:cxn modelId="{46896B03-E007-4471-9BDE-3AC68271AA2C}" type="presOf" srcId="{B1742D24-28AB-47AC-AF23-3BB536E2F794}" destId="{278BEF06-3154-4F66-9893-D9994DD578C7}" srcOrd="0" destOrd="0" presId="urn:microsoft.com/office/officeart/2005/8/layout/radial3"/>
    <dgm:cxn modelId="{1E61C707-EBBD-4701-94DA-B14062987DAE}" type="presOf" srcId="{4ECDBBB3-396D-4A1A-B498-A8D4835AA168}" destId="{23AEEEE9-9F67-4A77-B11D-BA1C914F7470}" srcOrd="0" destOrd="0" presId="urn:microsoft.com/office/officeart/2005/8/layout/radial3"/>
    <dgm:cxn modelId="{B9EC100E-5FF7-4C46-A102-FD48DA751B8B}" type="presOf" srcId="{F6254483-C413-45B1-94E9-93B0F775F447}" destId="{491633DC-17C1-4026-A0E4-AE9849D2F39B}" srcOrd="0" destOrd="0" presId="urn:microsoft.com/office/officeart/2005/8/layout/radial3"/>
    <dgm:cxn modelId="{6E415515-D838-4746-B8A8-49B08D6B1F09}" type="presOf" srcId="{99FAC06E-1677-41D8-82BA-9BE747FB9E5D}" destId="{B2E3ABC7-B4A2-433F-A0D2-32D6C2F2FD5F}" srcOrd="0" destOrd="0" presId="urn:microsoft.com/office/officeart/2005/8/layout/radial3"/>
    <dgm:cxn modelId="{FBCBA72B-A8A5-4941-A02A-09180B3DBB1F}" type="presOf" srcId="{2E4BE5CF-7DC2-4393-89E9-E9BE33E456BA}" destId="{66A8CA36-F1F1-498E-A555-388AEDCED363}" srcOrd="0" destOrd="0" presId="urn:microsoft.com/office/officeart/2005/8/layout/radial3"/>
    <dgm:cxn modelId="{4AFC7A3B-80AC-4BB8-A2F2-7E3DE783C5EE}" type="presOf" srcId="{D71C74D5-5B9F-4FCD-8575-96BCA0C0E2D6}" destId="{9E19F8BC-CA31-47F6-BA89-50A8A0A14E63}" srcOrd="0" destOrd="0" presId="urn:microsoft.com/office/officeart/2005/8/layout/radial3"/>
    <dgm:cxn modelId="{C5E62A5B-A870-4D75-A423-F872D9586269}" srcId="{B1742D24-28AB-47AC-AF23-3BB536E2F794}" destId="{F6254483-C413-45B1-94E9-93B0F775F447}" srcOrd="4" destOrd="0" parTransId="{BEE5B993-C6AA-48AA-987B-64C1E44600A8}" sibTransId="{C99273CA-3796-475C-AAEA-4F4B9D3D9F72}"/>
    <dgm:cxn modelId="{6080A36B-16F0-483A-AF2F-7EA159CE6FF1}" srcId="{B1742D24-28AB-47AC-AF23-3BB536E2F794}" destId="{2E4BE5CF-7DC2-4393-89E9-E9BE33E456BA}" srcOrd="0" destOrd="0" parTransId="{43CC0939-41A5-4A01-93E0-A27BD2E768F4}" sibTransId="{D7C1920E-6DB8-4A67-829C-EA046309A0C7}"/>
    <dgm:cxn modelId="{F0646E6C-D8CD-4569-BC2D-D3A5515ABEDF}" type="presOf" srcId="{91A6385C-0CB2-4D55-BF06-D71FAD27E3E5}" destId="{7ED3EFE8-5E16-4D6D-A293-3FF47B2A14DD}" srcOrd="0" destOrd="0" presId="urn:microsoft.com/office/officeart/2005/8/layout/radial3"/>
    <dgm:cxn modelId="{39402871-53BC-4382-926D-5C63B1D44D64}" srcId="{D71C74D5-5B9F-4FCD-8575-96BCA0C0E2D6}" destId="{B1742D24-28AB-47AC-AF23-3BB536E2F794}" srcOrd="0" destOrd="0" parTransId="{F4305736-EE84-4FD8-B9F7-8FF860C798F4}" sibTransId="{EA847583-D3B9-4F78-AF5F-20E071EF9D78}"/>
    <dgm:cxn modelId="{964EEF85-6B82-41A9-A437-7B86C0345EC7}" srcId="{B1742D24-28AB-47AC-AF23-3BB536E2F794}" destId="{99FAC06E-1677-41D8-82BA-9BE747FB9E5D}" srcOrd="1" destOrd="0" parTransId="{07009786-401C-421C-AC42-04B794D95BA3}" sibTransId="{8A5138CF-BC56-4970-818C-46F2CE4056A1}"/>
    <dgm:cxn modelId="{027B8C8D-8990-4DC2-BBF0-006B5B762E25}" srcId="{B1742D24-28AB-47AC-AF23-3BB536E2F794}" destId="{8B7CA9C0-50B3-450D-9E1C-072DE308DD42}" srcOrd="2" destOrd="0" parTransId="{B1E3EECB-9833-493D-BA6A-7081E5471110}" sibTransId="{9CC92177-F243-46D7-A7FB-07C16E36A13B}"/>
    <dgm:cxn modelId="{457CF1AD-5979-4D21-9785-13E3A26610AF}" type="presOf" srcId="{8B7CA9C0-50B3-450D-9E1C-072DE308DD42}" destId="{C971AD8C-D923-4350-8334-04DDDC96E395}" srcOrd="0" destOrd="0" presId="urn:microsoft.com/office/officeart/2005/8/layout/radial3"/>
    <dgm:cxn modelId="{C435D4E6-E3FE-4CA3-9382-A4AE856A398D}" srcId="{B1742D24-28AB-47AC-AF23-3BB536E2F794}" destId="{4ECDBBB3-396D-4A1A-B498-A8D4835AA168}" srcOrd="3" destOrd="0" parTransId="{E17042FE-7B40-4686-BCA0-653986F59A2D}" sibTransId="{B147455A-0FE4-48B3-A2E5-8FFCE4BDF0E3}"/>
    <dgm:cxn modelId="{F0E445F8-5DD7-4A6C-8420-628759C09C1C}" srcId="{B1742D24-28AB-47AC-AF23-3BB536E2F794}" destId="{91A6385C-0CB2-4D55-BF06-D71FAD27E3E5}" srcOrd="5" destOrd="0" parTransId="{F75B07A7-E353-4608-939A-2562E94FC48A}" sibTransId="{8B2F82B4-5473-48CB-B443-AEB2EA46DDF2}"/>
    <dgm:cxn modelId="{C776EBF7-5306-4701-8068-AE348A616628}" type="presParOf" srcId="{9E19F8BC-CA31-47F6-BA89-50A8A0A14E63}" destId="{A0829203-685B-4121-80C1-BD618A3B05A7}" srcOrd="0" destOrd="0" presId="urn:microsoft.com/office/officeart/2005/8/layout/radial3"/>
    <dgm:cxn modelId="{AEBCC5E9-E590-499F-BF2B-BDB66F136902}" type="presParOf" srcId="{A0829203-685B-4121-80C1-BD618A3B05A7}" destId="{278BEF06-3154-4F66-9893-D9994DD578C7}" srcOrd="0" destOrd="0" presId="urn:microsoft.com/office/officeart/2005/8/layout/radial3"/>
    <dgm:cxn modelId="{DADFB0DB-5E5C-4AC6-8952-B8CE4E25BF61}" type="presParOf" srcId="{A0829203-685B-4121-80C1-BD618A3B05A7}" destId="{66A8CA36-F1F1-498E-A555-388AEDCED363}" srcOrd="1" destOrd="0" presId="urn:microsoft.com/office/officeart/2005/8/layout/radial3"/>
    <dgm:cxn modelId="{7F253C5A-4A67-4BAF-A8C8-AD822105E2F7}" type="presParOf" srcId="{A0829203-685B-4121-80C1-BD618A3B05A7}" destId="{B2E3ABC7-B4A2-433F-A0D2-32D6C2F2FD5F}" srcOrd="2" destOrd="0" presId="urn:microsoft.com/office/officeart/2005/8/layout/radial3"/>
    <dgm:cxn modelId="{B20FA40A-1CCE-4994-8BE3-B58DE7D11E3B}" type="presParOf" srcId="{A0829203-685B-4121-80C1-BD618A3B05A7}" destId="{C971AD8C-D923-4350-8334-04DDDC96E395}" srcOrd="3" destOrd="0" presId="urn:microsoft.com/office/officeart/2005/8/layout/radial3"/>
    <dgm:cxn modelId="{D5D80E25-BCD4-4C9A-AB35-12AFD787158C}" type="presParOf" srcId="{A0829203-685B-4121-80C1-BD618A3B05A7}" destId="{23AEEEE9-9F67-4A77-B11D-BA1C914F7470}" srcOrd="4" destOrd="0" presId="urn:microsoft.com/office/officeart/2005/8/layout/radial3"/>
    <dgm:cxn modelId="{3261B029-F866-4306-8BE9-7C177A741070}" type="presParOf" srcId="{A0829203-685B-4121-80C1-BD618A3B05A7}" destId="{491633DC-17C1-4026-A0E4-AE9849D2F39B}" srcOrd="5" destOrd="0" presId="urn:microsoft.com/office/officeart/2005/8/layout/radial3"/>
    <dgm:cxn modelId="{426E3DC4-AB5E-4AA9-AF89-03D1679061D6}" type="presParOf" srcId="{A0829203-685B-4121-80C1-BD618A3B05A7}" destId="{7ED3EFE8-5E16-4D6D-A293-3FF47B2A14DD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8BEF06-3154-4F66-9893-D9994DD578C7}">
      <dsp:nvSpPr>
        <dsp:cNvPr id="0" name=""/>
        <dsp:cNvSpPr/>
      </dsp:nvSpPr>
      <dsp:spPr>
        <a:xfrm>
          <a:off x="943074" y="865286"/>
          <a:ext cx="2155626" cy="21556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4400" kern="1200" dirty="0"/>
            <a:t>Tema</a:t>
          </a:r>
          <a:endParaRPr lang="en-US" sz="4400" kern="1200" dirty="0"/>
        </a:p>
      </dsp:txBody>
      <dsp:txXfrm>
        <a:off x="1258758" y="1180970"/>
        <a:ext cx="1524258" cy="1524258"/>
      </dsp:txXfrm>
    </dsp:sp>
    <dsp:sp modelId="{66A8CA36-F1F1-498E-A555-388AEDCED363}">
      <dsp:nvSpPr>
        <dsp:cNvPr id="0" name=""/>
        <dsp:cNvSpPr/>
      </dsp:nvSpPr>
      <dsp:spPr>
        <a:xfrm>
          <a:off x="1481980" y="384"/>
          <a:ext cx="1077813" cy="107781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900" kern="1200" dirty="0"/>
            <a:t>Metodika likovnog vaspitanja</a:t>
          </a:r>
          <a:endParaRPr lang="en-US" sz="900" kern="1200" dirty="0"/>
        </a:p>
      </dsp:txBody>
      <dsp:txXfrm>
        <a:off x="1639822" y="158226"/>
        <a:ext cx="762129" cy="762129"/>
      </dsp:txXfrm>
    </dsp:sp>
    <dsp:sp modelId="{B2E3ABC7-B4A2-433F-A0D2-32D6C2F2FD5F}">
      <dsp:nvSpPr>
        <dsp:cNvPr id="0" name=""/>
        <dsp:cNvSpPr/>
      </dsp:nvSpPr>
      <dsp:spPr>
        <a:xfrm>
          <a:off x="2697714" y="702289"/>
          <a:ext cx="1077813" cy="107781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900" kern="1200" dirty="0"/>
            <a:t>Metodika razvoja govora</a:t>
          </a:r>
          <a:endParaRPr lang="en-US" sz="900" kern="1200" dirty="0"/>
        </a:p>
      </dsp:txBody>
      <dsp:txXfrm>
        <a:off x="2855556" y="860131"/>
        <a:ext cx="762129" cy="762129"/>
      </dsp:txXfrm>
    </dsp:sp>
    <dsp:sp modelId="{C971AD8C-D923-4350-8334-04DDDC96E395}">
      <dsp:nvSpPr>
        <dsp:cNvPr id="0" name=""/>
        <dsp:cNvSpPr/>
      </dsp:nvSpPr>
      <dsp:spPr>
        <a:xfrm>
          <a:off x="2697714" y="2106097"/>
          <a:ext cx="1077813" cy="107781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900" kern="1200" dirty="0"/>
            <a:t>Metodika upoznavanja okoline</a:t>
          </a:r>
          <a:endParaRPr lang="en-US" sz="900" kern="1200" dirty="0"/>
        </a:p>
      </dsp:txBody>
      <dsp:txXfrm>
        <a:off x="2855556" y="2263939"/>
        <a:ext cx="762129" cy="762129"/>
      </dsp:txXfrm>
    </dsp:sp>
    <dsp:sp modelId="{23AEEEE9-9F67-4A77-B11D-BA1C914F7470}">
      <dsp:nvSpPr>
        <dsp:cNvPr id="0" name=""/>
        <dsp:cNvSpPr/>
      </dsp:nvSpPr>
      <dsp:spPr>
        <a:xfrm>
          <a:off x="1481980" y="2808001"/>
          <a:ext cx="1077813" cy="107781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900" kern="1200" dirty="0"/>
            <a:t>Metodika razvoja matematičkih pojmova</a:t>
          </a:r>
          <a:endParaRPr lang="en-US" sz="900" kern="1200" dirty="0"/>
        </a:p>
      </dsp:txBody>
      <dsp:txXfrm>
        <a:off x="1639822" y="2965843"/>
        <a:ext cx="762129" cy="762129"/>
      </dsp:txXfrm>
    </dsp:sp>
    <dsp:sp modelId="{491633DC-17C1-4026-A0E4-AE9849D2F39B}">
      <dsp:nvSpPr>
        <dsp:cNvPr id="0" name=""/>
        <dsp:cNvSpPr/>
      </dsp:nvSpPr>
      <dsp:spPr>
        <a:xfrm>
          <a:off x="266246" y="2106097"/>
          <a:ext cx="1077813" cy="107781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900" kern="1200"/>
            <a:t>Metodika muzičkog </a:t>
          </a:r>
          <a:r>
            <a:rPr lang="sr-Latn-RS" sz="900" kern="1200" dirty="0"/>
            <a:t>vaspitanja</a:t>
          </a:r>
          <a:endParaRPr lang="en-US" sz="900" kern="1200" dirty="0"/>
        </a:p>
      </dsp:txBody>
      <dsp:txXfrm>
        <a:off x="424088" y="2263939"/>
        <a:ext cx="762129" cy="762129"/>
      </dsp:txXfrm>
    </dsp:sp>
    <dsp:sp modelId="{7ED3EFE8-5E16-4D6D-A293-3FF47B2A14DD}">
      <dsp:nvSpPr>
        <dsp:cNvPr id="0" name=""/>
        <dsp:cNvSpPr/>
      </dsp:nvSpPr>
      <dsp:spPr>
        <a:xfrm>
          <a:off x="266246" y="702289"/>
          <a:ext cx="1077813" cy="107781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900" kern="1200" dirty="0"/>
            <a:t>Metodika fizičkog vaspitanja</a:t>
          </a:r>
          <a:endParaRPr lang="en-US" sz="900" kern="1200" dirty="0"/>
        </a:p>
      </dsp:txBody>
      <dsp:txXfrm>
        <a:off x="424088" y="860131"/>
        <a:ext cx="762129" cy="7621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695EB143-DC6C-420A-9F3D-B0C1D8BBA21A}" type="datetimeFigureOut">
              <a:rPr lang="sr-Latn-CS" smtClean="0"/>
              <a:t>9.5.2022.</a:t>
            </a:fld>
            <a:endParaRPr lang="sr-Latn-C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sr-Latn-C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A562023-0378-45BF-BB63-A52A2EBA8739}" type="slidenum">
              <a:rPr lang="sr-Latn-CS" smtClean="0"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B143-DC6C-420A-9F3D-B0C1D8BBA21A}" type="datetimeFigureOut">
              <a:rPr lang="sr-Latn-CS" smtClean="0"/>
              <a:t>9.5.2022.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2023-0378-45BF-BB63-A52A2EBA8739}" type="slidenum">
              <a:rPr lang="sr-Latn-CS" smtClean="0"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B143-DC6C-420A-9F3D-B0C1D8BBA21A}" type="datetimeFigureOut">
              <a:rPr lang="sr-Latn-CS" smtClean="0"/>
              <a:t>9.5.2022.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2023-0378-45BF-BB63-A52A2EBA8739}" type="slidenum">
              <a:rPr lang="sr-Latn-CS" smtClean="0"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B143-DC6C-420A-9F3D-B0C1D8BBA21A}" type="datetimeFigureOut">
              <a:rPr lang="sr-Latn-CS" smtClean="0"/>
              <a:t>9.5.2022.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2023-0378-45BF-BB63-A52A2EBA8739}" type="slidenum">
              <a:rPr lang="sr-Latn-CS" smtClean="0"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B143-DC6C-420A-9F3D-B0C1D8BBA21A}" type="datetimeFigureOut">
              <a:rPr lang="sr-Latn-CS" smtClean="0"/>
              <a:t>9.5.2022.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2023-0378-45BF-BB63-A52A2EBA8739}" type="slidenum">
              <a:rPr lang="sr-Latn-CS" smtClean="0"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B143-DC6C-420A-9F3D-B0C1D8BBA21A}" type="datetimeFigureOut">
              <a:rPr lang="sr-Latn-CS" smtClean="0"/>
              <a:t>9.5.2022.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2023-0378-45BF-BB63-A52A2EBA8739}" type="slidenum">
              <a:rPr lang="sr-Latn-CS" smtClean="0"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95EB143-DC6C-420A-9F3D-B0C1D8BBA21A}" type="datetimeFigureOut">
              <a:rPr lang="sr-Latn-CS" smtClean="0"/>
              <a:t>9.5.2022.</a:t>
            </a:fld>
            <a:endParaRPr lang="sr-Latn-C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A562023-0378-45BF-BB63-A52A2EBA8739}" type="slidenum">
              <a:rPr lang="sr-Latn-CS" smtClean="0"/>
              <a:t>‹#›</a:t>
            </a:fld>
            <a:endParaRPr lang="sr-Latn-C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695EB143-DC6C-420A-9F3D-B0C1D8BBA21A}" type="datetimeFigureOut">
              <a:rPr lang="sr-Latn-CS" smtClean="0"/>
              <a:t>9.5.2022.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5A562023-0378-45BF-BB63-A52A2EBA8739}" type="slidenum">
              <a:rPr lang="sr-Latn-CS" smtClean="0"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B143-DC6C-420A-9F3D-B0C1D8BBA21A}" type="datetimeFigureOut">
              <a:rPr lang="sr-Latn-CS" smtClean="0"/>
              <a:t>9.5.2022.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2023-0378-45BF-BB63-A52A2EBA8739}" type="slidenum">
              <a:rPr lang="sr-Latn-CS" smtClean="0"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B143-DC6C-420A-9F3D-B0C1D8BBA21A}" type="datetimeFigureOut">
              <a:rPr lang="sr-Latn-CS" smtClean="0"/>
              <a:t>9.5.2022.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2023-0378-45BF-BB63-A52A2EBA8739}" type="slidenum">
              <a:rPr lang="sr-Latn-CS" smtClean="0"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B143-DC6C-420A-9F3D-B0C1D8BBA21A}" type="datetimeFigureOut">
              <a:rPr lang="sr-Latn-CS" smtClean="0"/>
              <a:t>9.5.2022.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2023-0378-45BF-BB63-A52A2EBA8739}" type="slidenum">
              <a:rPr lang="sr-Latn-CS" smtClean="0"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95EB143-DC6C-420A-9F3D-B0C1D8BBA21A}" type="datetimeFigureOut">
              <a:rPr lang="sr-Latn-CS" smtClean="0"/>
              <a:t>9.5.2022.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sr-Latn-C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A562023-0378-45BF-BB63-A52A2EBA8739}" type="slidenum">
              <a:rPr lang="sr-Latn-CS" smtClean="0"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3552" y="1124744"/>
            <a:ext cx="7621236" cy="3672408"/>
          </a:xfrm>
        </p:spPr>
        <p:txBody>
          <a:bodyPr>
            <a:normAutofit fontScale="90000"/>
          </a:bodyPr>
          <a:lstStyle/>
          <a:p>
            <a:br>
              <a:rPr lang="sr-Latn-RS" dirty="0"/>
            </a:br>
            <a:r>
              <a:rPr lang="sr-Latn-RS" dirty="0"/>
              <a:t>Stručna praksa 6 (SP6)</a:t>
            </a:r>
            <a:br>
              <a:rPr lang="sr-Latn-RS" dirty="0"/>
            </a:br>
            <a:r>
              <a:rPr lang="sr-Latn-RS" dirty="0"/>
              <a:t>VŠSSOV</a:t>
            </a:r>
            <a:br>
              <a:rPr lang="sr-Latn-RS" dirty="0"/>
            </a:br>
            <a:r>
              <a:rPr lang="sr-Latn-RS" sz="2400" dirty="0"/>
              <a:t>2022</a:t>
            </a:r>
            <a:r>
              <a:rPr lang="en-US" sz="2400" dirty="0"/>
              <a:t>.</a:t>
            </a:r>
            <a:br>
              <a:rPr lang="sr-Latn-RS" sz="2400" dirty="0"/>
            </a:br>
            <a:br>
              <a:rPr lang="sr-Latn-RS" sz="2400" dirty="0">
                <a:solidFill>
                  <a:schemeClr val="tx1"/>
                </a:solidFill>
              </a:rPr>
            </a:br>
            <a:br>
              <a:rPr lang="sr-Latn-R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2</a:t>
            </a:r>
            <a:r>
              <a:rPr lang="sr-Latn-RS" sz="2400" dirty="0">
                <a:solidFill>
                  <a:schemeClr val="tx1"/>
                </a:solidFill>
              </a:rPr>
              <a:t>3</a:t>
            </a:r>
            <a:r>
              <a:rPr lang="en-US" sz="2400" dirty="0">
                <a:solidFill>
                  <a:schemeClr val="tx1"/>
                </a:solidFill>
              </a:rPr>
              <a:t>.05.20</a:t>
            </a:r>
            <a:r>
              <a:rPr lang="sr-Latn-RS" sz="2400" dirty="0">
                <a:solidFill>
                  <a:schemeClr val="tx1"/>
                </a:solidFill>
              </a:rPr>
              <a:t>22</a:t>
            </a:r>
            <a:r>
              <a:rPr lang="en-US" sz="2400" dirty="0">
                <a:solidFill>
                  <a:schemeClr val="tx1"/>
                </a:solidFill>
              </a:rPr>
              <a:t>.-</a:t>
            </a:r>
            <a:r>
              <a:rPr lang="sr-Latn-RS" sz="2400" dirty="0">
                <a:solidFill>
                  <a:schemeClr val="tx1"/>
                </a:solidFill>
              </a:rPr>
              <a:t> 03</a:t>
            </a:r>
            <a:r>
              <a:rPr lang="en-US" sz="2400" dirty="0">
                <a:solidFill>
                  <a:schemeClr val="tx1"/>
                </a:solidFill>
              </a:rPr>
              <a:t>.0</a:t>
            </a:r>
            <a:r>
              <a:rPr lang="sr-Latn-RS" sz="2400" dirty="0">
                <a:solidFill>
                  <a:schemeClr val="tx1"/>
                </a:solidFill>
              </a:rPr>
              <a:t>6</a:t>
            </a:r>
            <a:r>
              <a:rPr lang="en-US" sz="2400" dirty="0">
                <a:solidFill>
                  <a:schemeClr val="tx1"/>
                </a:solidFill>
              </a:rPr>
              <a:t>.20</a:t>
            </a:r>
            <a:r>
              <a:rPr lang="sr-Latn-RS" sz="2400" dirty="0">
                <a:solidFill>
                  <a:schemeClr val="tx1"/>
                </a:solidFill>
              </a:rPr>
              <a:t>22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err="1">
                <a:solidFill>
                  <a:schemeClr val="tx1"/>
                </a:solidFill>
              </a:rPr>
              <a:t>Dvonedeljna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stru</a:t>
            </a:r>
            <a:r>
              <a:rPr lang="sr-Latn-RS" sz="2400" dirty="0">
                <a:solidFill>
                  <a:schemeClr val="tx1"/>
                </a:solidFill>
              </a:rPr>
              <a:t>č</a:t>
            </a:r>
            <a:r>
              <a:rPr lang="en-US" sz="2400" dirty="0" err="1">
                <a:solidFill>
                  <a:schemeClr val="tx1"/>
                </a:solidFill>
              </a:rPr>
              <a:t>na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praksa</a:t>
            </a:r>
            <a:endParaRPr lang="sr-Latn-RS" sz="2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3442" y="5517232"/>
            <a:ext cx="6586894" cy="864096"/>
          </a:xfrm>
        </p:spPr>
        <p:txBody>
          <a:bodyPr/>
          <a:lstStyle/>
          <a:p>
            <a:pPr algn="r"/>
            <a:r>
              <a:rPr lang="sr-Latn-R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 </a:t>
            </a:r>
            <a:r>
              <a:rPr lang="sr-Latn-RS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Otilia</a:t>
            </a:r>
            <a:r>
              <a:rPr lang="sr-Latn-R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Velišek</a:t>
            </a:r>
            <a:r>
              <a:rPr lang="sr-Latn-R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sr-Latn-RS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Braško</a:t>
            </a:r>
            <a:endParaRPr lang="sr-Latn-R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sr-Latn-R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Predmetni profesor</a:t>
            </a:r>
          </a:p>
        </p:txBody>
      </p:sp>
    </p:spTree>
    <p:extLst>
      <p:ext uri="{BB962C8B-B14F-4D97-AF65-F5344CB8AC3E}">
        <p14:creationId xmlns:p14="http://schemas.microsoft.com/office/powerpoint/2010/main" val="2245580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4704"/>
            <a:ext cx="8229600" cy="720080"/>
          </a:xfrm>
        </p:spPr>
        <p:txBody>
          <a:bodyPr/>
          <a:lstStyle/>
          <a:p>
            <a:r>
              <a:rPr lang="sr-Latn-RS" dirty="0"/>
              <a:t>Učenje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132856"/>
            <a:ext cx="7859216" cy="426794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 err="1"/>
              <a:t>Učenje</a:t>
            </a:r>
            <a:r>
              <a:rPr lang="en-US" b="1" dirty="0"/>
              <a:t> </a:t>
            </a:r>
            <a:r>
              <a:rPr lang="en-US" dirty="0"/>
              <a:t>je </a:t>
            </a:r>
            <a:r>
              <a:rPr lang="en-US" dirty="0" err="1"/>
              <a:t>jedinstven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, </a:t>
            </a:r>
            <a:r>
              <a:rPr lang="en-US" b="1" dirty="0" err="1"/>
              <a:t>povezan</a:t>
            </a:r>
            <a:r>
              <a:rPr lang="en-US" b="1" dirty="0"/>
              <a:t> s </a:t>
            </a:r>
            <a:r>
              <a:rPr lang="en-US" b="1" dirty="0" err="1"/>
              <a:t>razvojem</a:t>
            </a:r>
            <a:r>
              <a:rPr lang="en-US" b="1" dirty="0"/>
              <a:t> </a:t>
            </a:r>
            <a:r>
              <a:rPr lang="en-US" dirty="0" err="1"/>
              <a:t>deteta</a:t>
            </a:r>
            <a:r>
              <a:rPr lang="en-US" dirty="0"/>
              <a:t>. To je </a:t>
            </a:r>
            <a:r>
              <a:rPr lang="en-US" b="1" dirty="0" err="1"/>
              <a:t>proces</a:t>
            </a:r>
            <a:r>
              <a:rPr lang="en-US" b="1" dirty="0"/>
              <a:t> </a:t>
            </a:r>
            <a:r>
              <a:rPr lang="en-US" b="1" dirty="0" err="1"/>
              <a:t>transformacije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Pavlović</a:t>
            </a:r>
            <a:r>
              <a:rPr lang="en-US" dirty="0"/>
              <a:t> </a:t>
            </a:r>
            <a:r>
              <a:rPr lang="en-US" dirty="0" err="1"/>
              <a:t>Breneselović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Krnjaja</a:t>
            </a:r>
            <a:r>
              <a:rPr lang="en-US" dirty="0"/>
              <a:t>, 2017).</a:t>
            </a:r>
            <a:endParaRPr lang="sr-Latn-RS" dirty="0"/>
          </a:p>
          <a:p>
            <a:pPr algn="just"/>
            <a:endParaRPr lang="sr-Latn-RS" dirty="0"/>
          </a:p>
          <a:p>
            <a:pPr algn="just"/>
            <a:endParaRPr lang="sr-Latn-RS" dirty="0"/>
          </a:p>
          <a:p>
            <a:pPr lvl="0" algn="just"/>
            <a:r>
              <a:rPr lang="sr-Latn-RS" b="1" dirty="0"/>
              <a:t>Integrisano učenje </a:t>
            </a:r>
            <a:r>
              <a:rPr lang="sr-Latn-RS" dirty="0"/>
              <a:t>je proces </a:t>
            </a:r>
            <a:r>
              <a:rPr lang="sr-Latn-RS" b="1" dirty="0"/>
              <a:t>stvaranja veza između pojmova i iskustva</a:t>
            </a:r>
            <a:r>
              <a:rPr lang="sr-Latn-RS" dirty="0"/>
              <a:t>, što doprinosi  razumevanju složenosti neke teme, problema ili situacije.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727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73" y="980729"/>
            <a:ext cx="8732837" cy="5084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3359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05000" y="836712"/>
            <a:ext cx="8382000" cy="1008112"/>
          </a:xfrm>
        </p:spPr>
        <p:txBody>
          <a:bodyPr>
            <a:normAutofit fontScale="90000"/>
          </a:bodyPr>
          <a:lstStyle/>
          <a:p>
            <a:r>
              <a:rPr lang="sr-Latn-RS" dirty="0"/>
              <a:t>Dečija igra (Godine uzleta, 2018):</a:t>
            </a:r>
            <a:br>
              <a:rPr lang="sr-Latn-RS" dirty="0"/>
            </a:br>
            <a:r>
              <a:rPr lang="sr-Latn-RS" dirty="0"/>
              <a:t>otvorena, proširena i vođena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919536" y="1988840"/>
            <a:ext cx="4041648" cy="785338"/>
          </a:xfrm>
        </p:spPr>
        <p:txBody>
          <a:bodyPr/>
          <a:lstStyle/>
          <a:p>
            <a:r>
              <a:rPr lang="sr-Latn-RS" dirty="0" err="1"/>
              <a:t>Senzo</a:t>
            </a:r>
            <a:r>
              <a:rPr lang="sr-Latn-RS" dirty="0"/>
              <a:t>-</a:t>
            </a:r>
            <a:r>
              <a:rPr lang="sr-Latn-RS" dirty="0" err="1"/>
              <a:t>perceptivna</a:t>
            </a:r>
            <a:r>
              <a:rPr lang="sr-Latn-RS" dirty="0"/>
              <a:t> </a:t>
            </a:r>
            <a:r>
              <a:rPr lang="sr-Latn-RS" dirty="0" err="1"/>
              <a:t>inergracija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>
          <a:xfrm>
            <a:off x="6245226" y="1988840"/>
            <a:ext cx="4041775" cy="713330"/>
          </a:xfrm>
        </p:spPr>
        <p:txBody>
          <a:bodyPr/>
          <a:lstStyle/>
          <a:p>
            <a:pPr algn="ctr"/>
            <a:r>
              <a:rPr lang="sr-Latn-RS" dirty="0"/>
              <a:t>Motorno-kognitivna integracija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1905000" y="3212976"/>
            <a:ext cx="4041648" cy="3381743"/>
          </a:xfrm>
        </p:spPr>
        <p:txBody>
          <a:bodyPr>
            <a:normAutofit/>
          </a:bodyPr>
          <a:lstStyle/>
          <a:p>
            <a:pPr lvl="0">
              <a:buClr>
                <a:srgbClr val="D2CB6C"/>
              </a:buClr>
              <a:defRPr/>
            </a:pPr>
            <a:r>
              <a:rPr lang="sr-Latn-RS" sz="3600" dirty="0">
                <a:solidFill>
                  <a:srgbClr val="2F2B20"/>
                </a:solidFill>
              </a:rPr>
              <a:t>Dete uči putem svih čula! </a:t>
            </a:r>
          </a:p>
          <a:p>
            <a:pPr lvl="0">
              <a:buClr>
                <a:srgbClr val="D2CB6C"/>
              </a:buClr>
              <a:defRPr/>
            </a:pPr>
            <a:endParaRPr lang="sr-Latn-RS" sz="3600" dirty="0">
              <a:solidFill>
                <a:srgbClr val="2F2B20"/>
              </a:solidFill>
            </a:endParaRPr>
          </a:p>
          <a:p>
            <a:pPr marL="0" indent="0">
              <a:buClr>
                <a:srgbClr val="D2CB6C"/>
              </a:buClr>
              <a:buNone/>
              <a:defRPr/>
            </a:pPr>
            <a:r>
              <a:rPr lang="sr-Latn-RS" sz="3600" dirty="0">
                <a:solidFill>
                  <a:srgbClr val="2F2B20"/>
                </a:solidFill>
                <a:sym typeface="Wingdings"/>
              </a:rPr>
              <a:t>     </a:t>
            </a:r>
            <a:r>
              <a:rPr lang="en-US" sz="3600" dirty="0">
                <a:solidFill>
                  <a:srgbClr val="2F2B20"/>
                </a:solidFill>
                <a:sym typeface="Wingdings"/>
              </a:rPr>
              <a:t> </a:t>
            </a:r>
            <a:r>
              <a:rPr lang="sr-Latn-RS" sz="3600" dirty="0">
                <a:solidFill>
                  <a:srgbClr val="2F2B20"/>
                </a:solidFill>
                <a:sym typeface="Webdings"/>
              </a:rPr>
              <a:t></a:t>
            </a:r>
            <a:r>
              <a:rPr lang="en-US" sz="3600" dirty="0">
                <a:solidFill>
                  <a:srgbClr val="2F2B20"/>
                </a:solidFill>
                <a:sym typeface="Webdings"/>
              </a:rPr>
              <a:t> </a:t>
            </a:r>
            <a:r>
              <a:rPr lang="sr-Latn-RS" sz="3600" dirty="0">
                <a:solidFill>
                  <a:srgbClr val="2F2B20"/>
                </a:solidFill>
                <a:sym typeface="Webdings"/>
              </a:rPr>
              <a:t></a:t>
            </a:r>
            <a:r>
              <a:rPr lang="en-US" sz="3600" dirty="0">
                <a:solidFill>
                  <a:srgbClr val="2F2B20"/>
                </a:solidFill>
                <a:sym typeface="Webdings"/>
              </a:rPr>
              <a:t> </a:t>
            </a:r>
            <a:r>
              <a:rPr lang="sr-Latn-RS" sz="3600" dirty="0">
                <a:solidFill>
                  <a:srgbClr val="2F2B20"/>
                </a:solidFill>
                <a:sym typeface="Webdings"/>
              </a:rPr>
              <a:t></a:t>
            </a:r>
            <a:r>
              <a:rPr lang="en-US" sz="3600" dirty="0">
                <a:solidFill>
                  <a:srgbClr val="2F2B20"/>
                </a:solidFill>
                <a:sym typeface="Webdings"/>
              </a:rPr>
              <a:t> </a:t>
            </a:r>
            <a:r>
              <a:rPr lang="sr-Latn-RS" sz="3600" dirty="0">
                <a:solidFill>
                  <a:srgbClr val="2F2B20"/>
                </a:solidFill>
                <a:sym typeface="Webdings"/>
              </a:rPr>
              <a:t></a:t>
            </a:r>
            <a:endParaRPr lang="sr-Latn-RS" sz="3600" dirty="0">
              <a:solidFill>
                <a:srgbClr val="2F2B20"/>
              </a:solidFill>
            </a:endParaRP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242305" y="3356992"/>
            <a:ext cx="4041775" cy="3237727"/>
          </a:xfrm>
        </p:spPr>
        <p:txBody>
          <a:bodyPr/>
          <a:lstStyle/>
          <a:p>
            <a:pPr lvl="0"/>
            <a:r>
              <a:rPr lang="sr-Latn-RS" sz="3200" dirty="0">
                <a:solidFill>
                  <a:srgbClr val="2F2B20"/>
                </a:solidFill>
              </a:rPr>
              <a:t>Dete uči ono što iskusi, živi i čime manipuliše </a:t>
            </a:r>
          </a:p>
          <a:p>
            <a:pPr lvl="0"/>
            <a:endParaRPr lang="sr-Latn-RS" sz="3200" dirty="0">
              <a:solidFill>
                <a:srgbClr val="2F2B20"/>
              </a:solidFill>
            </a:endParaRPr>
          </a:p>
          <a:p>
            <a:pPr lvl="0"/>
            <a:r>
              <a:rPr lang="sr-Latn-RS" sz="3200" dirty="0">
                <a:solidFill>
                  <a:srgbClr val="2F2B20"/>
                </a:solidFill>
              </a:rPr>
              <a:t>-“</a:t>
            </a:r>
            <a:r>
              <a:rPr lang="sr-Latn-RS" sz="3200" i="1" dirty="0">
                <a:solidFill>
                  <a:srgbClr val="2F2B20"/>
                </a:solidFill>
              </a:rPr>
              <a:t>POKRET</a:t>
            </a:r>
            <a:r>
              <a:rPr lang="sr-Latn-RS" sz="3200" dirty="0">
                <a:solidFill>
                  <a:srgbClr val="2F2B20"/>
                </a:solidFill>
              </a:rPr>
              <a:t>“ </a:t>
            </a:r>
            <a:r>
              <a:rPr lang="sr-Latn-RS" sz="3200" dirty="0">
                <a:solidFill>
                  <a:srgbClr val="2F2B20"/>
                </a:solidFill>
                <a:sym typeface="Webdings"/>
              </a:rPr>
              <a:t></a:t>
            </a:r>
            <a:endParaRPr lang="sr-Latn-RS" sz="3200" dirty="0">
              <a:solidFill>
                <a:srgbClr val="2F2B2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50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48680"/>
            <a:ext cx="8229600" cy="792088"/>
          </a:xfrm>
        </p:spPr>
        <p:txBody>
          <a:bodyPr/>
          <a:lstStyle/>
          <a:p>
            <a:r>
              <a:rPr lang="sr-Latn-RS" dirty="0"/>
              <a:t>Integrisano učenje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07568" y="1628801"/>
            <a:ext cx="74888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sr-Latn-R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RS" sz="2800" dirty="0"/>
              <a:t>Na ovaj način se </a:t>
            </a:r>
            <a:r>
              <a:rPr lang="sr-Latn-RS" sz="2800" b="1" dirty="0"/>
              <a:t>„sagledava velika slika“ </a:t>
            </a:r>
            <a:r>
              <a:rPr lang="sr-Latn-RS" sz="2800" dirty="0"/>
              <a:t>u učenju, odnosno u kontekstu, umesto da se stiču fragmentirana znanja. </a:t>
            </a:r>
            <a:endParaRPr lang="en-US" sz="2800" dirty="0"/>
          </a:p>
          <a:p>
            <a:endParaRPr lang="sr-Latn-R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RS" sz="2800" dirty="0"/>
              <a:t>Integrisan metodički pristup u svojoj suštini predstavlja </a:t>
            </a:r>
            <a:r>
              <a:rPr lang="sr-Latn-RS" sz="2800" b="1" dirty="0"/>
              <a:t>uspostavljanje veza između disciplina</a:t>
            </a:r>
            <a:r>
              <a:rPr lang="sr-Latn-RS" sz="2800" dirty="0"/>
              <a:t>, veština i znanja, gde se akademski sadržaji prepliću sa teorijom i praksom.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523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SLI</a:t>
            </a:r>
            <a:r>
              <a:rPr lang="sr-Latn-RS" dirty="0"/>
              <a:t>Č</a:t>
            </a:r>
            <a:r>
              <a:rPr lang="en-US" dirty="0"/>
              <a:t>NO I RA</a:t>
            </a:r>
            <a:r>
              <a:rPr lang="sr-Latn-RS" dirty="0"/>
              <a:t>Z</a:t>
            </a:r>
            <a:r>
              <a:rPr lang="en-US" dirty="0"/>
              <a:t>LI</a:t>
            </a:r>
            <a:r>
              <a:rPr lang="sr-Latn-RS" dirty="0"/>
              <a:t>Č</a:t>
            </a:r>
            <a:r>
              <a:rPr lang="en-US" dirty="0"/>
              <a:t>ITO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pPr algn="ctr"/>
            <a:r>
              <a:rPr lang="sr-Latn-RS" dirty="0"/>
              <a:t>Tematsko planiranje VS Projektno učenje</a:t>
            </a:r>
          </a:p>
          <a:p>
            <a:pPr algn="ctr"/>
            <a:r>
              <a:rPr lang="sr-Latn-RS" dirty="0"/>
              <a:t>Promislite i pitajte mentore!?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0007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692696"/>
            <a:ext cx="8382000" cy="936104"/>
          </a:xfrm>
        </p:spPr>
        <p:txBody>
          <a:bodyPr>
            <a:normAutofit/>
          </a:bodyPr>
          <a:lstStyle/>
          <a:p>
            <a:r>
              <a:rPr lang="sr-Latn-RS" dirty="0"/>
              <a:t>Uloga deteta i uloga odraslog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905000" y="1844824"/>
            <a:ext cx="4041648" cy="504056"/>
          </a:xfrm>
        </p:spPr>
        <p:txBody>
          <a:bodyPr/>
          <a:lstStyle/>
          <a:p>
            <a:r>
              <a:rPr lang="sr-Latn-RS" dirty="0"/>
              <a:t>Tematsko planiranje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>
          <a:xfrm>
            <a:off x="6245226" y="1772816"/>
            <a:ext cx="4041775" cy="1440160"/>
          </a:xfrm>
        </p:spPr>
        <p:txBody>
          <a:bodyPr/>
          <a:lstStyle/>
          <a:p>
            <a:pPr algn="ctr"/>
            <a:r>
              <a:rPr lang="pl-PL" dirty="0"/>
              <a:t>Projektno učenje</a:t>
            </a:r>
            <a:br>
              <a:rPr lang="pl-PL" dirty="0"/>
            </a:br>
            <a:r>
              <a:rPr lang="pl-PL" dirty="0"/>
              <a:t>Z-Ž-N </a:t>
            </a:r>
          </a:p>
          <a:p>
            <a:pPr algn="ctr"/>
            <a:r>
              <a:rPr lang="pl-PL" dirty="0"/>
              <a:t>(znam-želim da znam-naučio)</a:t>
            </a:r>
            <a:br>
              <a:rPr lang="pl-PL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407513943"/>
              </p:ext>
            </p:extLst>
          </p:nvPr>
        </p:nvGraphicFramePr>
        <p:xfrm>
          <a:off x="1905001" y="2708275"/>
          <a:ext cx="4041775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42051" y="3784210"/>
            <a:ext cx="4041775" cy="1734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3762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76672"/>
            <a:ext cx="8229600" cy="792088"/>
          </a:xfrm>
        </p:spPr>
        <p:txBody>
          <a:bodyPr/>
          <a:lstStyle/>
          <a:p>
            <a:r>
              <a:rPr lang="en-US" dirty="0" err="1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96752"/>
            <a:ext cx="8229600" cy="537778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1900" dirty="0"/>
              <a:t>Milo</a:t>
            </a:r>
            <a:r>
              <a:rPr lang="sr-Latn-RS" sz="1900" dirty="0"/>
              <a:t>š</a:t>
            </a:r>
            <a:r>
              <a:rPr lang="en-US" sz="1900" dirty="0" err="1"/>
              <a:t>evi</a:t>
            </a:r>
            <a:r>
              <a:rPr lang="sr-Latn-RS" sz="1900" dirty="0"/>
              <a:t>ć</a:t>
            </a:r>
            <a:r>
              <a:rPr lang="en-US" sz="1900" dirty="0"/>
              <a:t>, B.</a:t>
            </a:r>
            <a:r>
              <a:rPr lang="sr-Latn-RS" sz="1900" dirty="0"/>
              <a:t>, Zorić, M., </a:t>
            </a:r>
            <a:r>
              <a:rPr lang="sr-Latn-RS" sz="1900" dirty="0" err="1"/>
              <a:t>Ulić</a:t>
            </a:r>
            <a:r>
              <a:rPr lang="sr-Latn-RS" sz="1900" dirty="0"/>
              <a:t>, J., Colić, V. i Matović , M. (2017). </a:t>
            </a:r>
            <a:r>
              <a:rPr lang="en-US" sz="1900" i="1" dirty="0" err="1"/>
              <a:t>Integrisani</a:t>
            </a:r>
            <a:r>
              <a:rPr lang="en-US" sz="1900" i="1" dirty="0"/>
              <a:t> </a:t>
            </a:r>
            <a:r>
              <a:rPr lang="en-US" sz="1900" i="1" dirty="0" err="1"/>
              <a:t>pristup</a:t>
            </a:r>
            <a:r>
              <a:rPr lang="sr-Latn-RS" sz="1900" i="1" dirty="0"/>
              <a:t> u razvoju veština dece predškolskog uzrasta </a:t>
            </a:r>
            <a:r>
              <a:rPr lang="sr-Latn-RS" sz="1900" dirty="0"/>
              <a:t>– Priručnik. Novi Sad: VŠSSOV.</a:t>
            </a:r>
          </a:p>
          <a:p>
            <a:pPr algn="just"/>
            <a:endParaRPr lang="sr-Latn-RS" sz="1900" dirty="0"/>
          </a:p>
          <a:p>
            <a:pPr algn="just"/>
            <a:r>
              <a:rPr lang="sr-Latn-RS" sz="1900" dirty="0" err="1"/>
              <a:t>Ulić</a:t>
            </a:r>
            <a:r>
              <a:rPr lang="sr-Latn-RS" sz="1900" dirty="0"/>
              <a:t>, J. i </a:t>
            </a:r>
            <a:r>
              <a:rPr lang="sr-Latn-RS" sz="1900" dirty="0" err="1"/>
              <a:t>Velišek</a:t>
            </a:r>
            <a:r>
              <a:rPr lang="sr-Latn-RS" sz="1900" dirty="0"/>
              <a:t>-</a:t>
            </a:r>
            <a:r>
              <a:rPr lang="sr-Latn-RS" sz="1900" dirty="0" err="1"/>
              <a:t>Braško</a:t>
            </a:r>
            <a:r>
              <a:rPr lang="sr-Latn-RS" sz="1900" dirty="0"/>
              <a:t>, O. (2017). Integrisan metodički pristup u obrazovanju vaspitača. U: </a:t>
            </a:r>
            <a:r>
              <a:rPr lang="sr-Latn-RS" sz="1900" i="1" dirty="0"/>
              <a:t>Izazovi savremenog obrazovanja</a:t>
            </a:r>
            <a:r>
              <a:rPr lang="sr-Latn-RS" sz="1900" dirty="0"/>
              <a:t>. Internacionalna konferencija, Subotica: Učiteljski fakultet na mađarskom nastavnom jeziku u Subotici. </a:t>
            </a:r>
            <a:r>
              <a:rPr lang="sr-Latn-RS" sz="1900" dirty="0" err="1"/>
              <a:t>Univerzit</a:t>
            </a:r>
            <a:r>
              <a:rPr lang="en-US" sz="1900" dirty="0"/>
              <a:t>e</a:t>
            </a:r>
            <a:r>
              <a:rPr lang="sr-Latn-RS" sz="1900" dirty="0"/>
              <a:t>ta u Novom Sadu</a:t>
            </a:r>
            <a:r>
              <a:rPr lang="en-US" sz="1900" dirty="0"/>
              <a:t>, ConfSubotica2017, </a:t>
            </a:r>
            <a:r>
              <a:rPr lang="en-US" sz="1900" dirty="0" err="1"/>
              <a:t>str</a:t>
            </a:r>
            <a:r>
              <a:rPr lang="sr-Latn-RS" sz="1900" dirty="0"/>
              <a:t>.</a:t>
            </a:r>
            <a:r>
              <a:rPr lang="en-US" sz="1900" dirty="0"/>
              <a:t> 757-770</a:t>
            </a:r>
            <a:r>
              <a:rPr lang="sr-Latn-RS" sz="1900" dirty="0"/>
              <a:t>.</a:t>
            </a:r>
            <a:endParaRPr lang="en-US" sz="1900" dirty="0"/>
          </a:p>
          <a:p>
            <a:pPr algn="just"/>
            <a:endParaRPr lang="sr-Latn-RS" sz="1800" dirty="0"/>
          </a:p>
          <a:p>
            <a:pPr algn="just"/>
            <a:r>
              <a:rPr lang="en-US" sz="1800" dirty="0"/>
              <a:t>Coli</a:t>
            </a:r>
            <a:r>
              <a:rPr lang="sr-Latn-RS" sz="1800" dirty="0"/>
              <a:t>ć, V., Lazić, S., </a:t>
            </a:r>
            <a:r>
              <a:rPr lang="sr-Latn-RS" sz="1800" dirty="0" err="1"/>
              <a:t>Ulić</a:t>
            </a:r>
            <a:r>
              <a:rPr lang="sr-Latn-RS" sz="1800" dirty="0"/>
              <a:t>, J., Janković, M. i Galić, M. (2018). Podrška ranom razvoju u učenju kroz bogaćenje dečje igre. Novi Sad: VŠSSOV. </a:t>
            </a:r>
            <a:endParaRPr lang="en-US" sz="1800" dirty="0"/>
          </a:p>
          <a:p>
            <a:pPr algn="just"/>
            <a:endParaRPr lang="sr-Latn-RS" dirty="0"/>
          </a:p>
          <a:p>
            <a:pPr algn="just"/>
            <a:r>
              <a:rPr lang="sr-Latn-RS" sz="1800" dirty="0" err="1"/>
              <a:t>Krnjaja</a:t>
            </a:r>
            <a:r>
              <a:rPr lang="sr-Latn-RS" sz="1800" dirty="0"/>
              <a:t>, Ž. i Pavlović </a:t>
            </a:r>
            <a:r>
              <a:rPr lang="sr-Latn-RS" sz="1800" dirty="0" err="1"/>
              <a:t>Breneselović</a:t>
            </a:r>
            <a:r>
              <a:rPr lang="sr-Latn-RS" sz="1800" dirty="0"/>
              <a:t>, D. (2017). </a:t>
            </a:r>
            <a:r>
              <a:rPr lang="sr-Latn-RS" sz="1800" dirty="0" err="1"/>
              <a:t>Projketni</a:t>
            </a:r>
            <a:r>
              <a:rPr lang="sr-Latn-RS" sz="1800" dirty="0"/>
              <a:t> pristup učenju. Beograd: IPA. (</a:t>
            </a:r>
            <a:r>
              <a:rPr lang="sr-Latn-RS" sz="1800" dirty="0" err="1"/>
              <a:t>pdf</a:t>
            </a:r>
            <a:r>
              <a:rPr lang="sr-Latn-RS" sz="1800" dirty="0"/>
              <a:t>)</a:t>
            </a:r>
          </a:p>
          <a:p>
            <a:pPr algn="just"/>
            <a:endParaRPr lang="sr-Latn-RS" sz="1800" dirty="0"/>
          </a:p>
          <a:p>
            <a:pPr algn="just"/>
            <a:r>
              <a:rPr lang="sr-Latn-RS" sz="1800" dirty="0"/>
              <a:t>Program predškolskog vaspitanja i obrazovanja – Godine uzleta (2018). Beograd: MPNTR. (</a:t>
            </a:r>
            <a:r>
              <a:rPr lang="sr-Latn-RS" sz="1800" dirty="0" err="1"/>
              <a:t>pdf</a:t>
            </a:r>
            <a:r>
              <a:rPr lang="sr-Latn-RS" sz="1800" dirty="0"/>
              <a:t>)</a:t>
            </a:r>
          </a:p>
          <a:p>
            <a:pPr algn="just"/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627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2783632" y="3280614"/>
            <a:ext cx="655272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5000" i="1" dirty="0">
                <a:latin typeface="Times New Roman" pitchFamily="18" charset="0"/>
                <a:cs typeface="Times New Roman" pitchFamily="18" charset="0"/>
              </a:rPr>
              <a:t>Hvala na pažnji!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i="1" dirty="0"/>
              <a:t>Srećan rad!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279576" y="908720"/>
            <a:ext cx="7772400" cy="1296144"/>
          </a:xfrm>
        </p:spPr>
        <p:txBody>
          <a:bodyPr>
            <a:noAutofit/>
          </a:bodyPr>
          <a:lstStyle/>
          <a:p>
            <a:r>
              <a:rPr lang="sr-Latn-RS" sz="3600" dirty="0"/>
              <a:t>Rok za Dnevnike SP 6 </a:t>
            </a:r>
          </a:p>
          <a:p>
            <a:r>
              <a:rPr lang="sr-Latn-RS" sz="2800" dirty="0"/>
              <a:t>10.06.2022.</a:t>
            </a:r>
            <a:endParaRPr lang="sr-Latn-RS" sz="4000" dirty="0"/>
          </a:p>
          <a:p>
            <a:endParaRPr lang="sr-Latn-RS" sz="4000" dirty="0"/>
          </a:p>
        </p:txBody>
      </p:sp>
    </p:spTree>
    <p:extLst>
      <p:ext uri="{BB962C8B-B14F-4D97-AF65-F5344CB8AC3E}">
        <p14:creationId xmlns:p14="http://schemas.microsoft.com/office/powerpoint/2010/main" val="4291944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3443" y="675725"/>
            <a:ext cx="7125113" cy="809060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dirty="0"/>
              <a:t>Profesionalno zrelo </a:t>
            </a:r>
            <a:br>
              <a:rPr lang="sr-Latn-RS" dirty="0"/>
            </a:br>
            <a:r>
              <a:rPr lang="sr-Latn-RS" dirty="0"/>
              <a:t>rasuđivanje i delanje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2060848"/>
            <a:ext cx="8568952" cy="4320480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sr-Latn-RS" b="1" dirty="0">
                <a:solidFill>
                  <a:schemeClr val="tx1"/>
                </a:solidFill>
              </a:rPr>
              <a:t>Cilj predmeta</a:t>
            </a:r>
            <a:r>
              <a:rPr lang="sr-Latn-RS" dirty="0"/>
              <a:t>: Da student </a:t>
            </a:r>
            <a:r>
              <a:rPr lang="sr-Latn-RS" b="1" dirty="0"/>
              <a:t>profesionalno zrelo rasuđuje o vaspitnoj praksi i programu rada dečjeg vrtića</a:t>
            </a:r>
            <a:r>
              <a:rPr lang="sr-Latn-RS" dirty="0"/>
              <a:t>; da se osposobi za </a:t>
            </a:r>
            <a:r>
              <a:rPr lang="sr-Latn-RS" b="1" dirty="0"/>
              <a:t>samostalno planiranje, realizaciju i evaluaciju</a:t>
            </a:r>
            <a:r>
              <a:rPr lang="sr-Latn-RS" dirty="0"/>
              <a:t> plana  i aktivnosti, svojih i dečjih u vrtiću. </a:t>
            </a:r>
          </a:p>
          <a:p>
            <a:pPr marL="0" indent="0">
              <a:buNone/>
            </a:pPr>
            <a:endParaRPr lang="sr-Latn-RS" dirty="0"/>
          </a:p>
          <a:p>
            <a:pPr lvl="0" algn="just"/>
            <a:r>
              <a:rPr lang="sr-Latn-RS" b="1" dirty="0">
                <a:solidFill>
                  <a:schemeClr val="tx1"/>
                </a:solidFill>
              </a:rPr>
              <a:t>Ishod predmeta</a:t>
            </a:r>
            <a:r>
              <a:rPr lang="sr-Latn-RS" dirty="0"/>
              <a:t>: Student može da </a:t>
            </a:r>
            <a:r>
              <a:rPr lang="sr-Latn-RS" b="1" dirty="0"/>
              <a:t>artikuliše</a:t>
            </a:r>
            <a:r>
              <a:rPr lang="sr-Latn-RS" dirty="0"/>
              <a:t> zdravu, </a:t>
            </a:r>
            <a:r>
              <a:rPr lang="sr-Latn-RS" b="1" dirty="0"/>
              <a:t>celovitu i obuhvatnu filozofiju dečjeg razvoja i ranog obrazovanja</a:t>
            </a:r>
            <a:r>
              <a:rPr lang="sr-Latn-RS" dirty="0"/>
              <a:t> i poznaje glavne izvore te filozofije; postupa u skladu s iskazanom filozofijom; sklon je promišljanju koje je usmereno na efikasnost vaspitne prakse i programa; može da </a:t>
            </a:r>
            <a:r>
              <a:rPr lang="sr-Latn-RS" b="1" dirty="0"/>
              <a:t>artikuliše ličnu filozofiju </a:t>
            </a:r>
            <a:r>
              <a:rPr lang="sr-Latn-RS" dirty="0"/>
              <a:t>vaspitanja i obrazovanja.</a:t>
            </a:r>
          </a:p>
          <a:p>
            <a:pPr marL="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040363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4704"/>
            <a:ext cx="8229600" cy="936104"/>
          </a:xfrm>
        </p:spPr>
        <p:txBody>
          <a:bodyPr/>
          <a:lstStyle/>
          <a:p>
            <a:r>
              <a:rPr lang="sr-Latn-RS" dirty="0"/>
              <a:t>Smernice za praksu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249424"/>
            <a:ext cx="5194920" cy="4325112"/>
          </a:xfrm>
        </p:spPr>
        <p:txBody>
          <a:bodyPr>
            <a:normAutofit/>
          </a:bodyPr>
          <a:lstStyle/>
          <a:p>
            <a:r>
              <a:rPr lang="sr-Latn-RS" dirty="0"/>
              <a:t>Bonton oblačenja, ponašanja!!!</a:t>
            </a:r>
          </a:p>
          <a:p>
            <a:r>
              <a:rPr lang="sr-Latn-RS" dirty="0"/>
              <a:t>Poštovanje higijensko –zdravstvenih uslova PU, vrtića i dece (sanitarna knjižica</a:t>
            </a:r>
            <a:r>
              <a:rPr lang="en-US" dirty="0"/>
              <a:t>, </a:t>
            </a:r>
            <a:r>
              <a:rPr lang="sr-Latn-RS" dirty="0"/>
              <a:t>obuća za sobu!)</a:t>
            </a:r>
          </a:p>
          <a:p>
            <a:endParaRPr lang="sr-Latn-RS" dirty="0"/>
          </a:p>
          <a:p>
            <a:endParaRPr lang="sr-Latn-R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2144" y="2204865"/>
            <a:ext cx="2592288" cy="3164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366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548680"/>
            <a:ext cx="8382000" cy="504056"/>
          </a:xfrm>
        </p:spPr>
        <p:txBody>
          <a:bodyPr>
            <a:normAutofit fontScale="90000"/>
          </a:bodyPr>
          <a:lstStyle/>
          <a:p>
            <a:br>
              <a:rPr lang="sr-Latn-RS" dirty="0"/>
            </a:br>
            <a:r>
              <a:rPr lang="sr-Latn-RS" i="1" dirty="0"/>
              <a:t>(</a:t>
            </a:r>
            <a:r>
              <a:rPr lang="sr-Latn-RS" sz="2000" i="1" dirty="0"/>
              <a:t>O školi / Izdavačka delatnost / Nastavni materijali</a:t>
            </a:r>
            <a:r>
              <a:rPr lang="sr-Latn-RS" i="1" dirty="0"/>
              <a:t>)</a:t>
            </a:r>
            <a:br>
              <a:rPr lang="sr-Latn-RS" dirty="0"/>
            </a:br>
            <a:r>
              <a:rPr lang="sr-Latn-RS" sz="1400" dirty="0"/>
              <a:t>http://www.vaspitacns.edu.rs/index.php?option=com_content&amp;view=article&amp;id=1295&amp;Itemid=233</a:t>
            </a:r>
            <a:endParaRPr lang="en-US" sz="1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905000" y="1700808"/>
            <a:ext cx="4041648" cy="1001362"/>
          </a:xfrm>
        </p:spPr>
        <p:txBody>
          <a:bodyPr/>
          <a:lstStyle/>
          <a:p>
            <a:pPr algn="ctr"/>
            <a:r>
              <a:rPr lang="pl-PL" dirty="0">
                <a:solidFill>
                  <a:srgbClr val="0070C0"/>
                </a:solidFill>
              </a:rPr>
              <a:t>Vodič za stručnu praksu (2016)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>
          <a:xfrm>
            <a:off x="6245226" y="1700808"/>
            <a:ext cx="4041775" cy="1001362"/>
          </a:xfrm>
        </p:spPr>
        <p:txBody>
          <a:bodyPr/>
          <a:lstStyle/>
          <a:p>
            <a:pPr algn="ctr"/>
            <a:r>
              <a:rPr lang="sr-Latn-RS" dirty="0">
                <a:solidFill>
                  <a:srgbClr val="0070C0"/>
                </a:solidFill>
              </a:rPr>
              <a:t>Dnevnik stručne prakse </a:t>
            </a:r>
            <a:r>
              <a:rPr lang="en-US" dirty="0">
                <a:solidFill>
                  <a:srgbClr val="0070C0"/>
                </a:solidFill>
              </a:rPr>
              <a:t>(2016)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Obrazac 3. (str. 20) Mišljenje vaspitača</a:t>
            </a:r>
          </a:p>
          <a:p>
            <a:pPr marL="109728" indent="0">
              <a:buNone/>
            </a:pPr>
            <a:endParaRPr 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Obrazac 4. (str. 21) Potvrda o obavljenoj praksi</a:t>
            </a:r>
          </a:p>
          <a:p>
            <a:endParaRPr 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sr-Latn-RS" b="1" i="1" dirty="0">
                <a:latin typeface="Arial" panose="020B0604020202020204" pitchFamily="34" charset="0"/>
                <a:cs typeface="Arial" panose="020B0604020202020204" pitchFamily="34" charset="0"/>
              </a:rPr>
              <a:t>Uput za praksu 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samo za one studente koje obavljaju praksu </a:t>
            </a:r>
            <a:r>
              <a:rPr lang="sr-Latn-RS" b="1" dirty="0">
                <a:latin typeface="Arial" panose="020B0604020202020204" pitchFamily="34" charset="0"/>
                <a:cs typeface="Arial" panose="020B0604020202020204" pitchFamily="34" charset="0"/>
              </a:rPr>
              <a:t>VAN gradskih vrtića 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u „Radosnom detinjstvu“ Novi Sad!!!</a:t>
            </a:r>
            <a:endParaRPr lang="sr-Latn-R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Od 61-72 strane je SP6</a:t>
            </a:r>
          </a:p>
          <a:p>
            <a:pPr marL="109728" indent="0">
              <a:buNone/>
            </a:pPr>
            <a:endParaRPr 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Zadaci iz Dnevnika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900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sr-Latn-CS" b="1" dirty="0"/>
              <a:t>I. </a:t>
            </a:r>
            <a:r>
              <a:rPr lang="sr-Latn-CS" b="1" dirty="0" err="1"/>
              <a:t>Podsticajnost</a:t>
            </a:r>
            <a:r>
              <a:rPr lang="sr-Latn-CS" b="1" dirty="0"/>
              <a:t> sredine vrtića na dečiji razvoj</a:t>
            </a:r>
            <a:br>
              <a:rPr lang="en-US" dirty="0"/>
            </a:b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	</a:t>
            </a:r>
            <a:r>
              <a:rPr lang="en-US" dirty="0" err="1"/>
              <a:t>Procenite</a:t>
            </a:r>
            <a:r>
              <a:rPr lang="en-US" dirty="0"/>
              <a:t> </a:t>
            </a:r>
            <a:r>
              <a:rPr lang="en-US" dirty="0" err="1">
                <a:solidFill>
                  <a:srgbClr val="0070C0"/>
                </a:solidFill>
              </a:rPr>
              <a:t>izdvojene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aspekte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/>
              <a:t>sredine</a:t>
            </a:r>
            <a:r>
              <a:rPr lang="en-US" dirty="0"/>
              <a:t> </a:t>
            </a:r>
            <a:r>
              <a:rPr lang="en-US" dirty="0" err="1"/>
              <a:t>vrtića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meri</a:t>
            </a:r>
            <a:r>
              <a:rPr lang="en-US" dirty="0"/>
              <a:t> </a:t>
            </a:r>
            <a:r>
              <a:rPr lang="en-US" dirty="0" err="1"/>
              <a:t>podstiče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sputava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dece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/>
              <a:t>argumentom</a:t>
            </a:r>
            <a:r>
              <a:rPr lang="en-US" dirty="0"/>
              <a:t> </a:t>
            </a:r>
            <a:r>
              <a:rPr lang="en-US" dirty="0" err="1"/>
              <a:t>šta</a:t>
            </a:r>
            <a:r>
              <a:rPr lang="en-US" dirty="0"/>
              <a:t> to </a:t>
            </a:r>
            <a:r>
              <a:rPr lang="en-US" dirty="0" err="1"/>
              <a:t>podstiče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sputava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podstiče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sputava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dece</a:t>
            </a:r>
            <a:r>
              <a:rPr lang="en-US" dirty="0"/>
              <a:t>.</a:t>
            </a:r>
            <a:endParaRPr lang="sr-Latn-RS" dirty="0"/>
          </a:p>
          <a:p>
            <a:endParaRPr lang="sr-Latn-RS" dirty="0"/>
          </a:p>
          <a:p>
            <a:r>
              <a:rPr lang="en-US" dirty="0"/>
              <a:t>2.	</a:t>
            </a:r>
            <a:r>
              <a:rPr lang="en-US" dirty="0" err="1"/>
              <a:t>Analizirajte</a:t>
            </a:r>
            <a:r>
              <a:rPr lang="en-US" dirty="0"/>
              <a:t> </a:t>
            </a:r>
            <a:r>
              <a:rPr lang="en-US" dirty="0" err="1"/>
              <a:t>dobijene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u </a:t>
            </a:r>
            <a:r>
              <a:rPr lang="en-US" dirty="0" err="1"/>
              <a:t>tabeli</a:t>
            </a:r>
            <a:r>
              <a:rPr lang="en-US" dirty="0"/>
              <a:t>!</a:t>
            </a:r>
          </a:p>
          <a:p>
            <a:endParaRPr lang="en-US" dirty="0"/>
          </a:p>
          <a:p>
            <a:r>
              <a:rPr lang="en-US" dirty="0"/>
              <a:t>3.	Na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dobijenih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, </a:t>
            </a:r>
            <a:r>
              <a:rPr lang="en-US" dirty="0" err="1">
                <a:solidFill>
                  <a:srgbClr val="0070C0"/>
                </a:solidFill>
              </a:rPr>
              <a:t>dajte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još</a:t>
            </a:r>
            <a:r>
              <a:rPr lang="en-US" dirty="0">
                <a:solidFill>
                  <a:srgbClr val="0070C0"/>
                </a:solidFill>
              </a:rPr>
              <a:t> tri </a:t>
            </a:r>
            <a:r>
              <a:rPr lang="en-US" dirty="0" err="1">
                <a:solidFill>
                  <a:srgbClr val="0070C0"/>
                </a:solidFill>
              </a:rPr>
              <a:t>predloga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ste</a:t>
            </a:r>
            <a:r>
              <a:rPr lang="en-US" dirty="0"/>
              <a:t> </a:t>
            </a:r>
            <a:r>
              <a:rPr lang="en-US" dirty="0" err="1"/>
              <a:t>podstakni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dece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672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II.	</a:t>
            </a:r>
            <a:r>
              <a:rPr lang="en-US" dirty="0" err="1"/>
              <a:t>Multimedijalan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u </a:t>
            </a:r>
            <a:r>
              <a:rPr lang="en-US" dirty="0" err="1"/>
              <a:t>vrtiću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sr-Latn-CS" dirty="0"/>
              <a:t>1. Dopunite šemu popisa </a:t>
            </a:r>
            <a:r>
              <a:rPr lang="sr-Latn-CS" dirty="0">
                <a:solidFill>
                  <a:srgbClr val="0070C0"/>
                </a:solidFill>
              </a:rPr>
              <a:t>multimedijalnih sredstava </a:t>
            </a:r>
            <a:r>
              <a:rPr lang="sr-Latn-CS" dirty="0"/>
              <a:t>kojim vrtić raspolaže.</a:t>
            </a:r>
            <a:endParaRPr lang="en-US" dirty="0"/>
          </a:p>
          <a:p>
            <a:pPr marL="109728" indent="0">
              <a:buNone/>
            </a:pPr>
            <a:r>
              <a:rPr lang="sr-Latn-RS" dirty="0"/>
              <a:t>Multimediji su: štampani materijal, audio-vizuelni, audio… </a:t>
            </a:r>
            <a:endParaRPr lang="en-US" dirty="0"/>
          </a:p>
          <a:p>
            <a:pPr marL="624078" indent="-514350">
              <a:buFont typeface="+mj-lt"/>
              <a:buAutoNum type="arabicPeriod"/>
            </a:pPr>
            <a:endParaRPr lang="en-US" dirty="0"/>
          </a:p>
          <a:p>
            <a:pPr marL="109728" indent="0">
              <a:buNone/>
            </a:pPr>
            <a:r>
              <a:rPr lang="sr-Latn-CS" dirty="0"/>
              <a:t>2. Procenite iskorišćenosti multimedijalnih sredstava u vrtiću (izrazite u %). Zašto je to tako?</a:t>
            </a:r>
            <a:endParaRPr lang="en-US" dirty="0"/>
          </a:p>
          <a:p>
            <a:pPr marL="109728" indent="0">
              <a:buNone/>
            </a:pPr>
            <a:r>
              <a:rPr lang="sr-Latn-CS" dirty="0"/>
              <a:t> </a:t>
            </a:r>
            <a:endParaRPr lang="en-US" dirty="0"/>
          </a:p>
          <a:p>
            <a:pPr marL="109728" indent="0">
              <a:buNone/>
            </a:pPr>
            <a:r>
              <a:rPr lang="sr-Latn-CS" dirty="0"/>
              <a:t>3. Kreirajte multimedijalnu </a:t>
            </a:r>
            <a:r>
              <a:rPr lang="sr-Latn-CS" dirty="0">
                <a:solidFill>
                  <a:srgbClr val="0070C0"/>
                </a:solidFill>
              </a:rPr>
              <a:t>prezentaciju</a:t>
            </a:r>
            <a:r>
              <a:rPr lang="sr-Latn-CS" dirty="0"/>
              <a:t> za decu na temu koju sa decom i sa vaspitačem dogovorite. Šematski prikažite u dnevniku i opišite. </a:t>
            </a:r>
            <a:endParaRPr lang="en-US" dirty="0"/>
          </a:p>
          <a:p>
            <a:pPr marL="109728" indent="0">
              <a:buNone/>
            </a:pPr>
            <a:r>
              <a:rPr lang="sr-Latn-CS" dirty="0"/>
              <a:t> </a:t>
            </a:r>
            <a:r>
              <a:rPr lang="sr-Cyrl-RS" dirty="0"/>
              <a:t> </a:t>
            </a:r>
            <a:endParaRPr lang="en-US" dirty="0"/>
          </a:p>
          <a:p>
            <a:pPr marL="109728" indent="0">
              <a:buNone/>
            </a:pPr>
            <a:r>
              <a:rPr lang="sr-Latn-CS" dirty="0"/>
              <a:t>4. </a:t>
            </a:r>
            <a:r>
              <a:rPr lang="sr-Latn-CS" dirty="0">
                <a:solidFill>
                  <a:srgbClr val="0070C0"/>
                </a:solidFill>
              </a:rPr>
              <a:t>Analizirate</a:t>
            </a:r>
            <a:r>
              <a:rPr lang="sr-Latn-CS" dirty="0"/>
              <a:t> pozitivan (+) i negativan (-) uticaj multimedija na razvoj dece u </a:t>
            </a:r>
            <a:r>
              <a:rPr lang="sr-Latn-CS" dirty="0">
                <a:solidFill>
                  <a:srgbClr val="0070C0"/>
                </a:solidFill>
              </a:rPr>
              <a:t>„T“ tabeli</a:t>
            </a:r>
            <a:r>
              <a:rPr lang="sr-Latn-CS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668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20688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pl-PL" dirty="0"/>
              <a:t>III.	Pedagoška dokumentacija u vrtiću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vi-VN" dirty="0"/>
              <a:t>1.	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vi-VN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razgovoru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sa vaspitačem zabeležite kakva pedagoška dokumentacija se vodi u vrtiću. </a:t>
            </a:r>
          </a:p>
          <a:p>
            <a:endParaRPr lang="vi-V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2.	Navedite strukturu </a:t>
            </a:r>
            <a:r>
              <a:rPr lang="vi-VN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Dnevnika rada vaspitača</a:t>
            </a:r>
            <a:r>
              <a:rPr lang="sr-Latn-R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tematskog portfolija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, odnosno koje sadržaje je potrebno evidentirati i zašto?</a:t>
            </a:r>
          </a:p>
          <a:p>
            <a:endParaRPr lang="vi-V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3.	 Opišite sadržaj </a:t>
            </a:r>
            <a:r>
              <a:rPr lang="vi-VN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Portfolija vaspitne grupe i Portfolio deteta</a:t>
            </a:r>
            <a:r>
              <a:rPr lang="sr-Latn-R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(Priče za učenje)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! Zašto je potrebno vodite ova dva portfolija? U čemu je razlika između navedene dve vrste portfolija?</a:t>
            </a:r>
          </a:p>
          <a:p>
            <a:endParaRPr lang="vi-V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4.	</a:t>
            </a:r>
            <a:r>
              <a:rPr lang="vi-VN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Porazgovarajte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sa vaspitačem kako </a:t>
            </a:r>
            <a:r>
              <a:rPr lang="vi-VN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planira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vaspitno-obrazovni procesu? </a:t>
            </a:r>
          </a:p>
          <a:p>
            <a:pPr marL="109728" indent="0">
              <a:buNone/>
            </a:pPr>
            <a:r>
              <a:rPr lang="vi-VN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Dečj</a:t>
            </a:r>
            <a:r>
              <a:rPr lang="sr-Latn-R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vi-VN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zai</a:t>
            </a:r>
            <a:r>
              <a:rPr lang="vi-VN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nteresova</a:t>
            </a:r>
            <a:r>
              <a:rPr lang="sr-Latn-RS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</a:t>
            </a:r>
            <a:r>
              <a:rPr lang="vi-VN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i ideje koliko često koristi kao polazište u planiranju 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procesa učenja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109728" indent="0">
              <a:buNone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Kako </a:t>
            </a:r>
            <a:r>
              <a:rPr lang="vi-VN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participiraju roditelji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u planiranju i u realizaciji vaspitno-obrazovnog procesa?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527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20688"/>
            <a:ext cx="8229600" cy="93610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IV.	</a:t>
            </a:r>
            <a:r>
              <a:rPr lang="en-US" dirty="0" err="1"/>
              <a:t>Integrisane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</a:t>
            </a:r>
            <a:r>
              <a:rPr lang="en-US" dirty="0" err="1"/>
              <a:t>aktivnosti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556792"/>
            <a:ext cx="8229600" cy="5017744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sr-Latn-CS" dirty="0">
                <a:solidFill>
                  <a:srgbClr val="0070C0"/>
                </a:solidFill>
              </a:rPr>
              <a:t>Tema</a:t>
            </a:r>
            <a:r>
              <a:rPr lang="sr-Latn-CS" dirty="0"/>
              <a:t> oko koje se integriše blok aktivnosti:  i </a:t>
            </a:r>
            <a:r>
              <a:rPr lang="sr-Latn-CS" dirty="0">
                <a:solidFill>
                  <a:srgbClr val="0070C0"/>
                </a:solidFill>
              </a:rPr>
              <a:t>šematski </a:t>
            </a:r>
            <a:r>
              <a:rPr lang="sr-Latn-CS" dirty="0"/>
              <a:t>prikaz </a:t>
            </a:r>
            <a:r>
              <a:rPr lang="sr-Latn-CS" dirty="0" err="1"/>
              <a:t>razgranatosti</a:t>
            </a:r>
            <a:r>
              <a:rPr lang="sr-Latn-CS" dirty="0"/>
              <a:t> teme sa tezama planiranim sadržajima i aktivnostima</a:t>
            </a:r>
            <a:r>
              <a:rPr lang="sr-Cyrl-RS" dirty="0"/>
              <a:t>, igrama…</a:t>
            </a:r>
            <a:endParaRPr lang="en-US" dirty="0"/>
          </a:p>
          <a:p>
            <a:pPr marL="109728" indent="0">
              <a:buNone/>
            </a:pPr>
            <a:r>
              <a:rPr lang="sr-Latn-CS" b="1" dirty="0"/>
              <a:t> </a:t>
            </a:r>
            <a:endParaRPr lang="en-US" dirty="0"/>
          </a:p>
          <a:p>
            <a:pPr marL="109728" indent="0">
              <a:buNone/>
            </a:pPr>
            <a:r>
              <a:rPr lang="sr-Latn-CS" b="1" dirty="0"/>
              <a:t>Prvi blok integrisanih aktivnosti, situacija ili igara: </a:t>
            </a:r>
            <a:r>
              <a:rPr lang="sr-Latn-CS" b="1" dirty="0">
                <a:solidFill>
                  <a:srgbClr val="0070C0"/>
                </a:solidFill>
              </a:rPr>
              <a:t>(x5)</a:t>
            </a:r>
            <a:endParaRPr lang="en-US" dirty="0">
              <a:solidFill>
                <a:srgbClr val="0070C0"/>
              </a:solidFill>
            </a:endParaRPr>
          </a:p>
          <a:p>
            <a:pPr marL="109728" indent="0">
              <a:buNone/>
            </a:pPr>
            <a:r>
              <a:rPr lang="sr-Latn-CS" dirty="0"/>
              <a:t>Cilj prvog bloka aktivnosti: </a:t>
            </a:r>
            <a:endParaRPr lang="en-US" dirty="0"/>
          </a:p>
          <a:p>
            <a:pPr marL="109728" indent="0">
              <a:buNone/>
            </a:pPr>
            <a:r>
              <a:rPr lang="sr-Latn-CS" dirty="0"/>
              <a:t> </a:t>
            </a:r>
            <a:endParaRPr lang="en-US" dirty="0"/>
          </a:p>
          <a:p>
            <a:pPr marL="109728" indent="0">
              <a:buNone/>
            </a:pPr>
            <a:r>
              <a:rPr lang="sr-Latn-CS" dirty="0"/>
              <a:t>Ishodi :</a:t>
            </a:r>
            <a:endParaRPr lang="en-US" dirty="0"/>
          </a:p>
          <a:p>
            <a:pPr marL="109728" indent="0">
              <a:buNone/>
            </a:pPr>
            <a:r>
              <a:rPr lang="sr-Latn-CS" dirty="0"/>
              <a:t> </a:t>
            </a:r>
            <a:endParaRPr lang="en-US" dirty="0"/>
          </a:p>
          <a:p>
            <a:pPr marL="109728" indent="0">
              <a:buNone/>
            </a:pPr>
            <a:r>
              <a:rPr lang="sr-Latn-CS" dirty="0"/>
              <a:t>Polazišta aktivnosti su: </a:t>
            </a:r>
            <a:endParaRPr lang="en-US" dirty="0"/>
          </a:p>
          <a:p>
            <a:pPr marL="109728" indent="0">
              <a:buNone/>
            </a:pPr>
            <a:r>
              <a:rPr lang="sr-Latn-CS" dirty="0"/>
              <a:t> </a:t>
            </a:r>
            <a:endParaRPr lang="en-US" dirty="0"/>
          </a:p>
          <a:p>
            <a:pPr marL="109728" indent="0">
              <a:buNone/>
            </a:pPr>
            <a:r>
              <a:rPr lang="sr-Latn-CS" dirty="0"/>
              <a:t>Motivacija dece za prvi blok aktivnosti (povod):</a:t>
            </a:r>
            <a:endParaRPr lang="en-US" dirty="0"/>
          </a:p>
          <a:p>
            <a:pPr marL="109728" indent="0">
              <a:buNone/>
            </a:pPr>
            <a:r>
              <a:rPr lang="sr-Latn-CS" dirty="0"/>
              <a:t> </a:t>
            </a:r>
            <a:endParaRPr lang="en-US" dirty="0"/>
          </a:p>
          <a:p>
            <a:pPr marL="109728" indent="0">
              <a:buNone/>
            </a:pPr>
            <a:r>
              <a:rPr lang="sr-Latn-CS" dirty="0"/>
              <a:t>Potreban materijal, sredstva, igračke u prvom bloku aktivnosti (provokacija): </a:t>
            </a:r>
            <a:endParaRPr lang="en-US" dirty="0"/>
          </a:p>
          <a:p>
            <a:pPr marL="109728" indent="0">
              <a:buNone/>
            </a:pPr>
            <a:r>
              <a:rPr lang="sr-Latn-CS" dirty="0"/>
              <a:t> </a:t>
            </a:r>
            <a:endParaRPr lang="en-US" dirty="0"/>
          </a:p>
          <a:p>
            <a:pPr marL="109728" indent="0">
              <a:buNone/>
            </a:pPr>
            <a:r>
              <a:rPr lang="sr-Latn-CS" dirty="0"/>
              <a:t>Kratak opis bloka aktivnosti:</a:t>
            </a:r>
            <a:endParaRPr lang="en-US" dirty="0"/>
          </a:p>
          <a:p>
            <a:pPr marL="109728" indent="0">
              <a:buNone/>
            </a:pPr>
            <a:r>
              <a:rPr lang="sr-Latn-CS" dirty="0"/>
              <a:t> </a:t>
            </a:r>
            <a:endParaRPr lang="en-US" dirty="0"/>
          </a:p>
          <a:p>
            <a:pPr marL="109728" indent="0">
              <a:buNone/>
            </a:pPr>
            <a:r>
              <a:rPr lang="sr-Latn-CS" dirty="0"/>
              <a:t>Povratna informacija o </a:t>
            </a:r>
            <a:r>
              <a:rPr lang="sr-Latn-CS" dirty="0" err="1"/>
              <a:t>uspešnosti</a:t>
            </a:r>
            <a:r>
              <a:rPr lang="sr-Latn-CS" dirty="0"/>
              <a:t> aktivnosti (pokazatelji) su: </a:t>
            </a:r>
            <a:endParaRPr lang="en-US" dirty="0"/>
          </a:p>
          <a:p>
            <a:pPr marL="109728" indent="0">
              <a:buNone/>
            </a:pPr>
            <a:r>
              <a:rPr lang="sr-Latn-CS" dirty="0"/>
              <a:t> </a:t>
            </a:r>
            <a:endParaRPr lang="en-US" dirty="0"/>
          </a:p>
          <a:p>
            <a:pPr marL="109728" indent="0">
              <a:buNone/>
            </a:pPr>
            <a:r>
              <a:rPr lang="sr-Latn-CS" dirty="0"/>
              <a:t>Vrednovanje / </a:t>
            </a:r>
            <a:r>
              <a:rPr lang="sr-Cyrl-RS" dirty="0"/>
              <a:t>s</a:t>
            </a:r>
            <a:r>
              <a:rPr lang="sr-Latn-CS" dirty="0" err="1"/>
              <a:t>amovrednovanje</a:t>
            </a:r>
            <a:r>
              <a:rPr lang="sr-Latn-CS" dirty="0"/>
              <a:t> aktivnosti:</a:t>
            </a: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068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92696"/>
            <a:ext cx="8229600" cy="936104"/>
          </a:xfrm>
        </p:spPr>
        <p:txBody>
          <a:bodyPr/>
          <a:lstStyle/>
          <a:p>
            <a:pPr algn="ctr"/>
            <a:r>
              <a:rPr lang="sr-Latn-RS" dirty="0"/>
              <a:t>Kako smo učili?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1472" y="1988841"/>
            <a:ext cx="5552492" cy="4346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40373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746</TotalTime>
  <Words>1045</Words>
  <Application>Microsoft Office PowerPoint</Application>
  <PresentationFormat>Widescreen</PresentationFormat>
  <Paragraphs>119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Georgia</vt:lpstr>
      <vt:lpstr>Times New Roman</vt:lpstr>
      <vt:lpstr>Trebuchet MS</vt:lpstr>
      <vt:lpstr>Wingdings 2</vt:lpstr>
      <vt:lpstr>Urban</vt:lpstr>
      <vt:lpstr> Stručna praksa 6 (SP6) VŠSSOV 2022.   23.05.2022.- 03.06.2022. Dvonedeljna stručna praksa</vt:lpstr>
      <vt:lpstr>Profesionalno zrelo  rasuđivanje i delanje</vt:lpstr>
      <vt:lpstr>Smernice za praksu</vt:lpstr>
      <vt:lpstr> (O školi / Izdavačka delatnost / Nastavni materijali) http://www.vaspitacns.edu.rs/index.php?option=com_content&amp;view=article&amp;id=1295&amp;Itemid=233</vt:lpstr>
      <vt:lpstr>I. Podsticajnost sredine vrtića na dečiji razvoj </vt:lpstr>
      <vt:lpstr>II. Multimedijalan sredstva u vrtiću</vt:lpstr>
      <vt:lpstr>III. Pedagoška dokumentacija u vrtiću</vt:lpstr>
      <vt:lpstr> IV. Integrisane blok aktivnosti </vt:lpstr>
      <vt:lpstr>Kako smo učili?</vt:lpstr>
      <vt:lpstr>Učenje</vt:lpstr>
      <vt:lpstr>PowerPoint Presentation</vt:lpstr>
      <vt:lpstr>Dečija igra (Godine uzleta, 2018): otvorena, proširena i vođena</vt:lpstr>
      <vt:lpstr>Integrisano učenje</vt:lpstr>
      <vt:lpstr>SLIČNO I RAZLIČITO</vt:lpstr>
      <vt:lpstr>Uloga deteta i uloga odraslog</vt:lpstr>
      <vt:lpstr>Literatura</vt:lpstr>
      <vt:lpstr>Srećan rad!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Zvršna praksa 20123/14.</dc:title>
  <dc:creator>Korisnik</dc:creator>
  <cp:lastModifiedBy>Korisnik</cp:lastModifiedBy>
  <cp:revision>38</cp:revision>
  <dcterms:created xsi:type="dcterms:W3CDTF">2014-02-15T18:16:33Z</dcterms:created>
  <dcterms:modified xsi:type="dcterms:W3CDTF">2022-05-09T07:35:00Z</dcterms:modified>
</cp:coreProperties>
</file>